
<file path=[Content_Types].xml><?xml version="1.0" encoding="utf-8"?>
<Types xmlns="http://schemas.openxmlformats.org/package/2006/content-types">
  <Default Extension="png" ContentType="image/png"/>
  <Default Extension="svg" ContentType="image/svg+xml"/>
  <Default Extension="jpeg" ContentType="image/jpeg"/>
  <Default Extension="emf" ContentType="image/x-emf"/>
  <Default Extension="rels" ContentType="application/vnd.openxmlformats-package.relationships+xml"/>
  <Default Extension="xml" ContentType="application/xml"/>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ags/tag3.xml" ContentType="application/vnd.openxmlformats-officedocument.presentationml.tags+xml"/>
  <Override PartName="/ppt/notesSlides/notesSlide4.xml" ContentType="application/vnd.openxmlformats-officedocument.presentationml.notesSlide+xml"/>
  <Override PartName="/ppt/tags/tag4.xml" ContentType="application/vnd.openxmlformats-officedocument.presentationml.tags+xml"/>
  <Override PartName="/ppt/notesSlides/notesSlide5.xml" ContentType="application/vnd.openxmlformats-officedocument.presentationml.notesSlide+xml"/>
  <Override PartName="/ppt/tags/tag5.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6.xml" ContentType="application/vnd.openxmlformats-officedocument.presentationml.tags+xml"/>
  <Override PartName="/ppt/notesSlides/notesSlide8.xml" ContentType="application/vnd.openxmlformats-officedocument.presentationml.notesSlide+xml"/>
  <Override PartName="/ppt/tags/tag7.xml" ContentType="application/vnd.openxmlformats-officedocument.presentationml.tags+xml"/>
  <Override PartName="/ppt/notesSlides/notesSlide9.xml" ContentType="application/vnd.openxmlformats-officedocument.presentationml.notesSlide+xml"/>
  <Override PartName="/ppt/tags/tag8.xml" ContentType="application/vnd.openxmlformats-officedocument.presentationml.tags+xml"/>
  <Override PartName="/ppt/notesSlides/notesSlide10.xml" ContentType="application/vnd.openxmlformats-officedocument.presentationml.notesSlide+xml"/>
  <Override PartName="/ppt/tags/tag9.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10.xml" ContentType="application/vnd.openxmlformats-officedocument.presentationml.tags+xml"/>
  <Override PartName="/ppt/notesSlides/notesSlide13.xml" ContentType="application/vnd.openxmlformats-officedocument.presentationml.notesSlide+xml"/>
  <Override PartName="/ppt/tags/tag11.xml" ContentType="application/vnd.openxmlformats-officedocument.presentationml.tags+xml"/>
  <Override PartName="/ppt/notesSlides/notesSlide14.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notesSlides/notesSlide15.xml" ContentType="application/vnd.openxmlformats-officedocument.presentationml.notesSlide+xml"/>
  <Override PartName="/ppt/tags/tag14.xml" ContentType="application/vnd.openxmlformats-officedocument.presentationml.tags+xml"/>
  <Override PartName="/ppt/tags/tag15.xml" ContentType="application/vnd.openxmlformats-officedocument.presentationml.tags+xml"/>
  <Override PartName="/ppt/notesSlides/notesSlide16.xml" ContentType="application/vnd.openxmlformats-officedocument.presentationml.notesSlide+xml"/>
  <Override PartName="/ppt/tags/tag16.xml" ContentType="application/vnd.openxmlformats-officedocument.presentationml.tags+xml"/>
  <Override PartName="/ppt/notesSlides/notesSlide17.xml" ContentType="application/vnd.openxmlformats-officedocument.presentationml.notesSlide+xml"/>
  <Override PartName="/ppt/tags/tag17.xml" ContentType="application/vnd.openxmlformats-officedocument.presentationml.tags+xml"/>
  <Override PartName="/ppt/notesSlides/notesSlide18.xml" ContentType="application/vnd.openxmlformats-officedocument.presentationml.notesSlide+xml"/>
  <Override PartName="/ppt/tags/tag18.xml" ContentType="application/vnd.openxmlformats-officedocument.presentationml.tags+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notesMasterIdLst>
    <p:notesMasterId r:id="rId26"/>
  </p:notesMasterIdLst>
  <p:handoutMasterIdLst>
    <p:handoutMasterId r:id="rId27"/>
  </p:handoutMasterIdLst>
  <p:sldIdLst>
    <p:sldId id="256" r:id="rId2"/>
    <p:sldId id="302" r:id="rId3"/>
    <p:sldId id="311" r:id="rId4"/>
    <p:sldId id="273" r:id="rId5"/>
    <p:sldId id="303" r:id="rId6"/>
    <p:sldId id="316" r:id="rId7"/>
    <p:sldId id="319" r:id="rId8"/>
    <p:sldId id="260" r:id="rId9"/>
    <p:sldId id="279" r:id="rId10"/>
    <p:sldId id="280" r:id="rId11"/>
    <p:sldId id="312" r:id="rId12"/>
    <p:sldId id="288" r:id="rId13"/>
    <p:sldId id="298" r:id="rId14"/>
    <p:sldId id="271" r:id="rId15"/>
    <p:sldId id="307" r:id="rId16"/>
    <p:sldId id="290" r:id="rId17"/>
    <p:sldId id="317" r:id="rId18"/>
    <p:sldId id="308" r:id="rId19"/>
    <p:sldId id="313" r:id="rId20"/>
    <p:sldId id="263" r:id="rId21"/>
    <p:sldId id="309" r:id="rId22"/>
    <p:sldId id="289" r:id="rId23"/>
    <p:sldId id="262" r:id="rId24"/>
    <p:sldId id="318"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536" userDrawn="1">
          <p15:clr>
            <a:srgbClr val="A4A3A4"/>
          </p15:clr>
        </p15:guide>
        <p15:guide id="2" pos="528" userDrawn="1">
          <p15:clr>
            <a:srgbClr val="A4A3A4"/>
          </p15:clr>
        </p15:guide>
        <p15:guide id="3" pos="3840" userDrawn="1">
          <p15:clr>
            <a:srgbClr val="A4A3A4"/>
          </p15:clr>
        </p15:guide>
        <p15:guide id="4" pos="6648" userDrawn="1">
          <p15:clr>
            <a:srgbClr val="A4A3A4"/>
          </p15:clr>
        </p15:guide>
        <p15:guide id="5" pos="7128"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Vaughn" initials="V" lastIdx="10" clrIdx="0">
    <p:extLst>
      <p:ext uri="{19B8F6BF-5375-455C-9EA6-DF929625EA0E}">
        <p15:presenceInfo xmlns:p15="http://schemas.microsoft.com/office/powerpoint/2012/main" userId="Vaugh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F6363"/>
    <a:srgbClr val="E68686"/>
    <a:srgbClr val="EA99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189" autoAdjust="0"/>
    <p:restoredTop sz="76209" autoAdjust="0"/>
  </p:normalViewPr>
  <p:slideViewPr>
    <p:cSldViewPr snapToGrid="0">
      <p:cViewPr varScale="1">
        <p:scale>
          <a:sx n="48" d="100"/>
          <a:sy n="48" d="100"/>
        </p:scale>
        <p:origin x="194" y="14"/>
      </p:cViewPr>
      <p:guideLst>
        <p:guide orient="horz" pos="1536"/>
        <p:guide pos="528"/>
        <p:guide pos="3840"/>
        <p:guide pos="6648"/>
        <p:guide pos="7128"/>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3302"/>
    </p:cViewPr>
  </p:sorterViewPr>
  <p:notesViewPr>
    <p:cSldViewPr snapToGrid="0">
      <p:cViewPr varScale="1">
        <p:scale>
          <a:sx n="85" d="100"/>
          <a:sy n="85" d="100"/>
        </p:scale>
        <p:origin x="3965" y="5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handoutMaster" Target="handoutMasters/handoutMaster1.xml"/><Relationship Id="rId30"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374697334355798"/>
          <c:y val="3.5103611390664098E-2"/>
          <c:w val="0.73742313945552196"/>
          <c:h val="0.81148105379163316"/>
        </c:manualLayout>
      </c:layout>
      <c:barChart>
        <c:barDir val="col"/>
        <c:grouping val="clustered"/>
        <c:varyColors val="0"/>
        <c:ser>
          <c:idx val="0"/>
          <c:order val="0"/>
          <c:tx>
            <c:strRef>
              <c:f>Sheet1!$B$1</c:f>
              <c:strCache>
                <c:ptCount val="1"/>
                <c:pt idx="0">
                  <c:v>Error (%)</c:v>
                </c:pt>
              </c:strCache>
            </c:strRef>
          </c:tx>
          <c:spPr>
            <a:solidFill>
              <a:schemeClr val="accent1"/>
            </a:solidFill>
            <a:ln>
              <a:solidFill>
                <a:schemeClr val="accent1">
                  <a:lumMod val="50000"/>
                </a:schemeClr>
              </a:solidFill>
            </a:ln>
            <a:effectLst>
              <a:outerShdw blurRad="50800" dist="12700" algn="l" rotWithShape="0">
                <a:prstClr val="black">
                  <a:alpha val="40000"/>
                </a:prstClr>
              </a:outerShdw>
            </a:effectLst>
          </c:spPr>
          <c:invertIfNegative val="0"/>
          <c:cat>
            <c:strRef>
              <c:f>Sheet1!$A$2:$A$5</c:f>
              <c:strCache>
                <c:ptCount val="4"/>
                <c:pt idx="0">
                  <c:v>AlexNet 
(2012)</c:v>
                </c:pt>
                <c:pt idx="1">
                  <c:v>GoogleNet
(2014)</c:v>
                </c:pt>
                <c:pt idx="2">
                  <c:v>ResNet-152
(2015)</c:v>
                </c:pt>
                <c:pt idx="3">
                  <c:v>AmoebaNet-A
(2018)</c:v>
                </c:pt>
              </c:strCache>
            </c:strRef>
          </c:cat>
          <c:val>
            <c:numRef>
              <c:f>Sheet1!$B$2:$B$5</c:f>
              <c:numCache>
                <c:formatCode>General</c:formatCode>
                <c:ptCount val="4"/>
                <c:pt idx="0">
                  <c:v>16.399999999999999</c:v>
                </c:pt>
                <c:pt idx="1">
                  <c:v>6.67</c:v>
                </c:pt>
                <c:pt idx="2">
                  <c:v>4.49</c:v>
                </c:pt>
                <c:pt idx="3">
                  <c:v>3.4</c:v>
                </c:pt>
              </c:numCache>
            </c:numRef>
          </c:val>
          <c:extLst xmlns:c16r2="http://schemas.microsoft.com/office/drawing/2015/06/chart">
            <c:ext xmlns:c16="http://schemas.microsoft.com/office/drawing/2014/chart" uri="{C3380CC4-5D6E-409C-BE32-E72D297353CC}">
              <c16:uniqueId val="{00000000-CD40-4A33-8A92-D51DCE363DA7}"/>
            </c:ext>
          </c:extLst>
        </c:ser>
        <c:dLbls>
          <c:showLegendKey val="0"/>
          <c:showVal val="0"/>
          <c:showCatName val="0"/>
          <c:showSerName val="0"/>
          <c:showPercent val="0"/>
          <c:showBubbleSize val="0"/>
        </c:dLbls>
        <c:gapWidth val="158"/>
        <c:overlap val="-27"/>
        <c:axId val="879737264"/>
        <c:axId val="879730192"/>
      </c:barChart>
      <c:lineChart>
        <c:grouping val="standard"/>
        <c:varyColors val="0"/>
        <c:ser>
          <c:idx val="1"/>
          <c:order val="1"/>
          <c:tx>
            <c:strRef>
              <c:f>Sheet1!$C$1</c:f>
              <c:strCache>
                <c:ptCount val="1"/>
                <c:pt idx="0">
                  <c:v>Operations</c:v>
                </c:pt>
              </c:strCache>
            </c:strRef>
          </c:tx>
          <c:spPr>
            <a:ln w="28575" cap="rnd">
              <a:solidFill>
                <a:schemeClr val="accent2"/>
              </a:solidFill>
              <a:round/>
            </a:ln>
            <a:effectLst/>
          </c:spPr>
          <c:marker>
            <c:symbol val="none"/>
          </c:marker>
          <c:cat>
            <c:strRef>
              <c:f>Sheet1!$A$2:$A$5</c:f>
              <c:strCache>
                <c:ptCount val="4"/>
                <c:pt idx="0">
                  <c:v>AlexNet 
(2012)</c:v>
                </c:pt>
                <c:pt idx="1">
                  <c:v>GoogleNet
(2014)</c:v>
                </c:pt>
                <c:pt idx="2">
                  <c:v>ResNet-152
(2015)</c:v>
                </c:pt>
                <c:pt idx="3">
                  <c:v>AmoebaNet-A
(2018)</c:v>
                </c:pt>
              </c:strCache>
            </c:strRef>
          </c:cat>
          <c:val>
            <c:numRef>
              <c:f>Sheet1!$C$2:$C$5</c:f>
              <c:numCache>
                <c:formatCode>General</c:formatCode>
                <c:ptCount val="4"/>
                <c:pt idx="0">
                  <c:v>1.1399999999999999</c:v>
                </c:pt>
                <c:pt idx="1">
                  <c:v>1.5</c:v>
                </c:pt>
                <c:pt idx="2">
                  <c:v>11.3</c:v>
                </c:pt>
                <c:pt idx="3">
                  <c:v>104</c:v>
                </c:pt>
              </c:numCache>
            </c:numRef>
          </c:val>
          <c:smooth val="0"/>
          <c:extLst xmlns:c16r2="http://schemas.microsoft.com/office/drawing/2015/06/chart">
            <c:ext xmlns:c16="http://schemas.microsoft.com/office/drawing/2014/chart" uri="{C3380CC4-5D6E-409C-BE32-E72D297353CC}">
              <c16:uniqueId val="{00000001-CD40-4A33-8A92-D51DCE363DA7}"/>
            </c:ext>
          </c:extLst>
        </c:ser>
        <c:dLbls>
          <c:showLegendKey val="0"/>
          <c:showVal val="0"/>
          <c:showCatName val="0"/>
          <c:showSerName val="0"/>
          <c:showPercent val="0"/>
          <c:showBubbleSize val="0"/>
        </c:dLbls>
        <c:marker val="1"/>
        <c:smooth val="0"/>
        <c:axId val="879737808"/>
        <c:axId val="879730736"/>
      </c:lineChart>
      <c:catAx>
        <c:axId val="87973726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1" i="0" u="none" strike="noStrike" kern="1200" baseline="0">
                <a:solidFill>
                  <a:schemeClr val="tx1"/>
                </a:solidFill>
                <a:latin typeface="+mn-lt"/>
                <a:ea typeface="+mn-ea"/>
                <a:cs typeface="+mn-cs"/>
              </a:defRPr>
            </a:pPr>
            <a:endParaRPr lang="fa-IR"/>
          </a:p>
        </c:txPr>
        <c:crossAx val="879730192"/>
        <c:crosses val="autoZero"/>
        <c:auto val="1"/>
        <c:lblAlgn val="ctr"/>
        <c:lblOffset val="100"/>
        <c:noMultiLvlLbl val="0"/>
      </c:catAx>
      <c:valAx>
        <c:axId val="87973019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000" b="1" i="0" u="none" strike="noStrike" kern="1200" baseline="0">
                    <a:solidFill>
                      <a:schemeClr val="tx1"/>
                    </a:solidFill>
                    <a:latin typeface="+mn-lt"/>
                    <a:ea typeface="+mn-ea"/>
                    <a:cs typeface="+mn-cs"/>
                  </a:defRPr>
                </a:pPr>
                <a:r>
                  <a:rPr lang="en-US" sz="2000" b="1" dirty="0">
                    <a:solidFill>
                      <a:schemeClr val="tx1"/>
                    </a:solidFill>
                  </a:rPr>
                  <a:t>Top-1</a:t>
                </a:r>
                <a:r>
                  <a:rPr lang="en-US" sz="2000" b="1" baseline="0" dirty="0">
                    <a:solidFill>
                      <a:schemeClr val="tx1"/>
                    </a:solidFill>
                  </a:rPr>
                  <a:t> Error (%)</a:t>
                </a:r>
                <a:endParaRPr lang="en-US" sz="2000" b="1" dirty="0">
                  <a:solidFill>
                    <a:schemeClr val="tx1"/>
                  </a:solidFill>
                </a:endParaRPr>
              </a:p>
            </c:rich>
          </c:tx>
          <c:layout>
            <c:manualLayout>
              <c:xMode val="edge"/>
              <c:yMode val="edge"/>
              <c:x val="8.2645746750525419E-3"/>
              <c:y val="0.28516427791221266"/>
            </c:manualLayout>
          </c:layout>
          <c:overlay val="0"/>
          <c:spPr>
            <a:noFill/>
            <a:ln>
              <a:noFill/>
            </a:ln>
            <a:effectLst/>
          </c:spPr>
          <c:txPr>
            <a:bodyPr rot="-5400000" spcFirstLastPara="1" vertOverflow="ellipsis" vert="horz" wrap="square" anchor="ctr" anchorCtr="1"/>
            <a:lstStyle/>
            <a:p>
              <a:pPr>
                <a:defRPr sz="2000" b="1" i="0" u="none" strike="noStrike" kern="1200" baseline="0">
                  <a:solidFill>
                    <a:schemeClr val="tx1"/>
                  </a:solidFill>
                  <a:latin typeface="+mn-lt"/>
                  <a:ea typeface="+mn-ea"/>
                  <a:cs typeface="+mn-cs"/>
                </a:defRPr>
              </a:pPr>
              <a:endParaRPr lang="fa-IR"/>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800" b="1" i="0" u="none" strike="noStrike" kern="1200" baseline="0">
                <a:solidFill>
                  <a:schemeClr val="tx1"/>
                </a:solidFill>
                <a:latin typeface="+mn-lt"/>
                <a:ea typeface="+mn-ea"/>
                <a:cs typeface="+mn-cs"/>
              </a:defRPr>
            </a:pPr>
            <a:endParaRPr lang="fa-IR"/>
          </a:p>
        </c:txPr>
        <c:crossAx val="879737264"/>
        <c:crosses val="autoZero"/>
        <c:crossBetween val="between"/>
      </c:valAx>
      <c:valAx>
        <c:axId val="879730736"/>
        <c:scaling>
          <c:orientation val="minMax"/>
        </c:scaling>
        <c:delete val="0"/>
        <c:axPos val="r"/>
        <c:title>
          <c:tx>
            <c:rich>
              <a:bodyPr rot="-5400000" spcFirstLastPara="1" vertOverflow="ellipsis" vert="horz" wrap="square" anchor="ctr" anchorCtr="1"/>
              <a:lstStyle/>
              <a:p>
                <a:pPr>
                  <a:defRPr sz="2000" b="1" i="0" u="none" strike="noStrike" kern="1200" baseline="0">
                    <a:solidFill>
                      <a:schemeClr val="tx1"/>
                    </a:solidFill>
                    <a:latin typeface="+mn-lt"/>
                    <a:ea typeface="+mn-ea"/>
                    <a:cs typeface="+mn-cs"/>
                  </a:defRPr>
                </a:pPr>
                <a:r>
                  <a:rPr lang="en-US" sz="2000" b="1" dirty="0">
                    <a:solidFill>
                      <a:schemeClr val="tx1"/>
                    </a:solidFill>
                  </a:rPr>
                  <a:t>Giga </a:t>
                </a:r>
                <a:r>
                  <a:rPr lang="en-US" sz="2000" b="1" dirty="0" smtClean="0">
                    <a:solidFill>
                      <a:schemeClr val="tx1"/>
                    </a:solidFill>
                  </a:rPr>
                  <a:t>Operations (MAC)</a:t>
                </a:r>
                <a:endParaRPr lang="en-US" sz="2000" b="1" dirty="0">
                  <a:solidFill>
                    <a:schemeClr val="tx1"/>
                  </a:solidFill>
                </a:endParaRPr>
              </a:p>
            </c:rich>
          </c:tx>
          <c:layout/>
          <c:overlay val="0"/>
          <c:spPr>
            <a:noFill/>
            <a:ln>
              <a:noFill/>
            </a:ln>
            <a:effectLst/>
          </c:spPr>
          <c:txPr>
            <a:bodyPr rot="-5400000" spcFirstLastPara="1" vertOverflow="ellipsis" vert="horz" wrap="square" anchor="ctr" anchorCtr="1"/>
            <a:lstStyle/>
            <a:p>
              <a:pPr>
                <a:defRPr sz="2000" b="1" i="0" u="none" strike="noStrike" kern="1200" baseline="0">
                  <a:solidFill>
                    <a:schemeClr val="tx1"/>
                  </a:solidFill>
                  <a:latin typeface="+mn-lt"/>
                  <a:ea typeface="+mn-ea"/>
                  <a:cs typeface="+mn-cs"/>
                </a:defRPr>
              </a:pPr>
              <a:endParaRPr lang="fa-IR"/>
            </a:p>
          </c:txPr>
        </c:title>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800" b="1" i="0" u="none" strike="noStrike" kern="1200" baseline="0">
                <a:solidFill>
                  <a:schemeClr val="tx1"/>
                </a:solidFill>
                <a:latin typeface="+mn-lt"/>
                <a:ea typeface="+mn-ea"/>
                <a:cs typeface="+mn-cs"/>
              </a:defRPr>
            </a:pPr>
            <a:endParaRPr lang="fa-IR"/>
          </a:p>
        </c:txPr>
        <c:crossAx val="879737808"/>
        <c:crosses val="max"/>
        <c:crossBetween val="between"/>
      </c:valAx>
      <c:catAx>
        <c:axId val="879737808"/>
        <c:scaling>
          <c:orientation val="minMax"/>
        </c:scaling>
        <c:delete val="1"/>
        <c:axPos val="b"/>
        <c:numFmt formatCode="General" sourceLinked="1"/>
        <c:majorTickMark val="out"/>
        <c:minorTickMark val="none"/>
        <c:tickLblPos val="nextTo"/>
        <c:crossAx val="879730736"/>
        <c:crosses val="autoZero"/>
        <c:auto val="1"/>
        <c:lblAlgn val="ctr"/>
        <c:lblOffset val="100"/>
        <c:noMultiLvlLbl val="0"/>
      </c:catAx>
      <c:spPr>
        <a:noFill/>
        <a:ln>
          <a:noFill/>
        </a:ln>
        <a:effectLst/>
      </c:spPr>
    </c:plotArea>
    <c:legend>
      <c:legendPos val="t"/>
      <c:layout>
        <c:manualLayout>
          <c:xMode val="edge"/>
          <c:yMode val="edge"/>
          <c:x val="0.31005911969134481"/>
          <c:y val="4.1739738182229931E-2"/>
          <c:w val="0.42448859853117032"/>
          <c:h val="7.4804603041818421E-2"/>
        </c:manualLayout>
      </c:layout>
      <c:overlay val="0"/>
      <c:spPr>
        <a:noFill/>
        <a:ln>
          <a:noFill/>
        </a:ln>
        <a:effectLst/>
      </c:spPr>
      <c:txPr>
        <a:bodyPr rot="0" spcFirstLastPara="1" vertOverflow="ellipsis" vert="horz" wrap="square" anchor="ctr" anchorCtr="1"/>
        <a:lstStyle/>
        <a:p>
          <a:pPr>
            <a:defRPr sz="2000" b="1" i="0" u="none" strike="noStrike" kern="1200" baseline="0">
              <a:solidFill>
                <a:schemeClr val="tx1"/>
              </a:solidFill>
              <a:latin typeface="+mn-lt"/>
              <a:ea typeface="+mn-ea"/>
              <a:cs typeface="+mn-cs"/>
            </a:defRPr>
          </a:pPr>
          <a:endParaRPr lang="fa-IR"/>
        </a:p>
      </c:txPr>
    </c:legend>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fa-IR"/>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xmlns="" id="{EDAAAF56-10EE-490D-85DA-D766BB4FF50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xmlns="" id="{8CD08E26-15C3-4CCF-9A79-EB74D11CD7E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2AC972C-46A5-4625-AD7F-88867D94E97A}" type="datetimeFigureOut">
              <a:rPr lang="en-US" smtClean="0"/>
              <a:t>4/16/2022</a:t>
            </a:fld>
            <a:endParaRPr lang="en-US"/>
          </a:p>
        </p:txBody>
      </p:sp>
      <p:sp>
        <p:nvSpPr>
          <p:cNvPr id="4" name="Footer Placeholder 3">
            <a:extLst>
              <a:ext uri="{FF2B5EF4-FFF2-40B4-BE49-F238E27FC236}">
                <a16:creationId xmlns:a16="http://schemas.microsoft.com/office/drawing/2014/main" xmlns="" id="{8760936A-2560-4864-BF15-3447E6A936C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xmlns="" id="{841FAD30-5B65-4E45-891E-AA9B9F3DB9E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235A53A-D299-4CE4-9F7B-3E27BAAB510F}" type="slidenum">
              <a:rPr lang="en-US" smtClean="0"/>
              <a:t>‹#›</a:t>
            </a:fld>
            <a:endParaRPr lang="en-US"/>
          </a:p>
        </p:txBody>
      </p:sp>
    </p:spTree>
    <p:extLst>
      <p:ext uri="{BB962C8B-B14F-4D97-AF65-F5344CB8AC3E}">
        <p14:creationId xmlns:p14="http://schemas.microsoft.com/office/powerpoint/2010/main" val="123103909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E26EDD6-8A57-4351-8EF7-098277CA814A}" type="datetimeFigureOut">
              <a:rPr lang="en-US" smtClean="0"/>
              <a:t>4/16/2022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A0C90A4-D50A-4A2A-80DE-FF1C2445C7D2}" type="slidenum">
              <a:rPr lang="en-US" smtClean="0"/>
              <a:t>‹#›</a:t>
            </a:fld>
            <a:endParaRPr lang="en-US"/>
          </a:p>
        </p:txBody>
      </p:sp>
    </p:spTree>
    <p:extLst>
      <p:ext uri="{BB962C8B-B14F-4D97-AF65-F5344CB8AC3E}">
        <p14:creationId xmlns:p14="http://schemas.microsoft.com/office/powerpoint/2010/main" val="17574881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50" dirty="0"/>
              <a:t>Since FPGAs were introduced in 1980s, researchers and FPGA vendors have been trying to answer one question which was the driving force for all FPGA architectural enhancements over the past 35 years.</a:t>
            </a:r>
          </a:p>
        </p:txBody>
      </p:sp>
      <p:sp>
        <p:nvSpPr>
          <p:cNvPr id="4" name="Slide Number Placeholder 3"/>
          <p:cNvSpPr>
            <a:spLocks noGrp="1"/>
          </p:cNvSpPr>
          <p:nvPr>
            <p:ph type="sldNum" sz="quarter" idx="5"/>
          </p:nvPr>
        </p:nvSpPr>
        <p:spPr/>
        <p:txBody>
          <a:bodyPr/>
          <a:lstStyle/>
          <a:p>
            <a:fld id="{AA0C90A4-D50A-4A2A-80DE-FF1C2445C7D2}" type="slidenum">
              <a:rPr lang="en-US" smtClean="0"/>
              <a:t>1</a:t>
            </a:fld>
            <a:endParaRPr lang="en-US"/>
          </a:p>
        </p:txBody>
      </p:sp>
    </p:spTree>
    <p:extLst>
      <p:ext uri="{BB962C8B-B14F-4D97-AF65-F5344CB8AC3E}">
        <p14:creationId xmlns:p14="http://schemas.microsoft.com/office/powerpoint/2010/main" val="22295552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animation will show how a 4-bit unsigned multiplier is mapped to the stratix-10 logic block. An unsigned multiplier is chosen for easier illustration. However, for signed multiplier its almost the same mapping. First the partial products are generated using the 4-input LUTs are directly added together using the adder chain in front of the LUTs. Then the outputs are added again together to produce the final product. As shown, 10 ALMs are needed to map this multiplier. Since we are concerned with low-precisions. We studied the mapping of 4-bit to 9-bit multiplications which have a geometric average of 25 ALMs </a:t>
            </a:r>
          </a:p>
        </p:txBody>
      </p:sp>
      <p:sp>
        <p:nvSpPr>
          <p:cNvPr id="4" name="Slide Number Placeholder 3"/>
          <p:cNvSpPr>
            <a:spLocks noGrp="1"/>
          </p:cNvSpPr>
          <p:nvPr>
            <p:ph type="sldNum" sz="quarter" idx="5"/>
          </p:nvPr>
        </p:nvSpPr>
        <p:spPr/>
        <p:txBody>
          <a:bodyPr/>
          <a:lstStyle/>
          <a:p>
            <a:fld id="{AA0C90A4-D50A-4A2A-80DE-FF1C2445C7D2}" type="slidenum">
              <a:rPr lang="en-US" smtClean="0"/>
              <a:t>11</a:t>
            </a:fld>
            <a:endParaRPr lang="en-US"/>
          </a:p>
        </p:txBody>
      </p:sp>
    </p:spTree>
    <p:extLst>
      <p:ext uri="{BB962C8B-B14F-4D97-AF65-F5344CB8AC3E}">
        <p14:creationId xmlns:p14="http://schemas.microsoft.com/office/powerpoint/2010/main" val="5087214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we can see that in some ALMs the LUTs are being used to pass inputs to the FAs which underutilizes the LUTs.</a:t>
            </a:r>
          </a:p>
          <a:p>
            <a:r>
              <a:rPr lang="en-US" dirty="0"/>
              <a:t>Second, for partial product generation 4-LUTs are underutilized as they are used as 2-LUTs.</a:t>
            </a:r>
          </a:p>
          <a:p>
            <a:r>
              <a:rPr lang="en-US" dirty="0"/>
              <a:t>Third, Some ALMs are only used to generate the </a:t>
            </a:r>
            <a:r>
              <a:rPr lang="en-US" dirty="0" err="1"/>
              <a:t>Cout</a:t>
            </a:r>
            <a:r>
              <a:rPr lang="en-US" dirty="0"/>
              <a:t> signal which wastes the ALM resources. </a:t>
            </a:r>
          </a:p>
          <a:p>
            <a:endParaRPr lang="en-US" dirty="0"/>
          </a:p>
        </p:txBody>
      </p:sp>
      <p:sp>
        <p:nvSpPr>
          <p:cNvPr id="4" name="Slide Number Placeholder 3"/>
          <p:cNvSpPr>
            <a:spLocks noGrp="1"/>
          </p:cNvSpPr>
          <p:nvPr>
            <p:ph type="sldNum" sz="quarter" idx="5"/>
          </p:nvPr>
        </p:nvSpPr>
        <p:spPr/>
        <p:txBody>
          <a:bodyPr/>
          <a:lstStyle/>
          <a:p>
            <a:fld id="{AA0C90A4-D50A-4A2A-80DE-FF1C2445C7D2}" type="slidenum">
              <a:rPr lang="en-US" smtClean="0"/>
              <a:t>12</a:t>
            </a:fld>
            <a:endParaRPr lang="en-US"/>
          </a:p>
        </p:txBody>
      </p:sp>
    </p:spTree>
    <p:extLst>
      <p:ext uri="{BB962C8B-B14F-4D97-AF65-F5344CB8AC3E}">
        <p14:creationId xmlns:p14="http://schemas.microsoft.com/office/powerpoint/2010/main" val="38784923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Given the observations we have mentioned in the previous slide. We are going to propose architecture changes that can solve one or more the causes for the under utilization observed.</a:t>
            </a:r>
          </a:p>
        </p:txBody>
      </p:sp>
      <p:sp>
        <p:nvSpPr>
          <p:cNvPr id="4" name="Slide Number Placeholder 3"/>
          <p:cNvSpPr>
            <a:spLocks noGrp="1"/>
          </p:cNvSpPr>
          <p:nvPr>
            <p:ph type="sldNum" sz="quarter" idx="5"/>
          </p:nvPr>
        </p:nvSpPr>
        <p:spPr/>
        <p:txBody>
          <a:bodyPr/>
          <a:lstStyle/>
          <a:p>
            <a:fld id="{AA0C90A4-D50A-4A2A-80DE-FF1C2445C7D2}" type="slidenum">
              <a:rPr lang="en-US" smtClean="0"/>
              <a:t>13</a:t>
            </a:fld>
            <a:endParaRPr lang="en-US"/>
          </a:p>
        </p:txBody>
      </p:sp>
    </p:spTree>
    <p:extLst>
      <p:ext uri="{BB962C8B-B14F-4D97-AF65-F5344CB8AC3E}">
        <p14:creationId xmlns:p14="http://schemas.microsoft.com/office/powerpoint/2010/main" val="7108881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The new logic block design should be backward compatible meaning it should be able to support all the operations the baseline architecture is capable of implementing</a:t>
            </a:r>
          </a:p>
          <a:p>
            <a:pPr marL="171450" indent="-171450">
              <a:buFontTx/>
              <a:buChar char="-"/>
            </a:pPr>
            <a:r>
              <a:rPr lang="en-US" dirty="0"/>
              <a:t>The new design should have low area and delay overhead for general applications. Meaning these modifications shouldn’t negatively affect the general purpose nature of the FGPA.</a:t>
            </a:r>
          </a:p>
          <a:p>
            <a:pPr marL="171450" indent="-171450">
              <a:buFontTx/>
              <a:buChar char="-"/>
            </a:pPr>
            <a:r>
              <a:rPr lang="en-US" dirty="0"/>
              <a:t>Further, we also added another constraints; which is preserving the current I/O interfaces of the LAB and the ALM. This constraints makes it easy to measure the actual influence of our changes.</a:t>
            </a:r>
          </a:p>
        </p:txBody>
      </p:sp>
      <p:sp>
        <p:nvSpPr>
          <p:cNvPr id="4" name="Slide Number Placeholder 3"/>
          <p:cNvSpPr>
            <a:spLocks noGrp="1"/>
          </p:cNvSpPr>
          <p:nvPr>
            <p:ph type="sldNum" sz="quarter" idx="5"/>
          </p:nvPr>
        </p:nvSpPr>
        <p:spPr/>
        <p:txBody>
          <a:bodyPr/>
          <a:lstStyle/>
          <a:p>
            <a:fld id="{AA0C90A4-D50A-4A2A-80DE-FF1C2445C7D2}" type="slidenum">
              <a:rPr lang="en-US" smtClean="0"/>
              <a:t>14</a:t>
            </a:fld>
            <a:endParaRPr lang="en-US"/>
          </a:p>
        </p:txBody>
      </p:sp>
    </p:spTree>
    <p:extLst>
      <p:ext uri="{BB962C8B-B14F-4D97-AF65-F5344CB8AC3E}">
        <p14:creationId xmlns:p14="http://schemas.microsoft.com/office/powerpoint/2010/main" val="37682547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first propose the extra carry chain architecture which is trying to tackle the first observation we found when we looked at the under utilization cause by the current architecture. </a:t>
            </a:r>
          </a:p>
        </p:txBody>
      </p:sp>
      <p:sp>
        <p:nvSpPr>
          <p:cNvPr id="4" name="Slide Number Placeholder 3"/>
          <p:cNvSpPr>
            <a:spLocks noGrp="1"/>
          </p:cNvSpPr>
          <p:nvPr>
            <p:ph type="sldNum" sz="quarter" idx="5"/>
          </p:nvPr>
        </p:nvSpPr>
        <p:spPr/>
        <p:txBody>
          <a:bodyPr/>
          <a:lstStyle/>
          <a:p>
            <a:fld id="{AA0C90A4-D50A-4A2A-80DE-FF1C2445C7D2}" type="slidenum">
              <a:rPr lang="en-US" smtClean="0"/>
              <a:t>15</a:t>
            </a:fld>
            <a:endParaRPr lang="en-US"/>
          </a:p>
        </p:txBody>
      </p:sp>
    </p:spTree>
    <p:extLst>
      <p:ext uri="{BB962C8B-B14F-4D97-AF65-F5344CB8AC3E}">
        <p14:creationId xmlns:p14="http://schemas.microsoft.com/office/powerpoint/2010/main" val="20643506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 result is better </a:t>
            </a:r>
            <a:r>
              <a:rPr lang="en-US" sz="1200" dirty="0" err="1"/>
              <a:t>alm</a:t>
            </a:r>
            <a:r>
              <a:rPr lang="en-US" sz="1200" dirty="0"/>
              <a:t> utilization. Now we generate 8 partial products using the 8 LUTs per ALM instead of 4 and we are able to add those partial products together using the 4 adders we have per ALM</a:t>
            </a:r>
            <a:endParaRPr lang="en-US" dirty="0"/>
          </a:p>
        </p:txBody>
      </p:sp>
      <p:sp>
        <p:nvSpPr>
          <p:cNvPr id="4" name="Slide Number Placeholder 3"/>
          <p:cNvSpPr>
            <a:spLocks noGrp="1"/>
          </p:cNvSpPr>
          <p:nvPr>
            <p:ph type="sldNum" sz="quarter" idx="5"/>
          </p:nvPr>
        </p:nvSpPr>
        <p:spPr/>
        <p:txBody>
          <a:bodyPr/>
          <a:lstStyle/>
          <a:p>
            <a:fld id="{AA0C90A4-D50A-4A2A-80DE-FF1C2445C7D2}" type="slidenum">
              <a:rPr lang="en-US" smtClean="0"/>
              <a:t>18</a:t>
            </a:fld>
            <a:endParaRPr lang="en-US"/>
          </a:p>
        </p:txBody>
      </p:sp>
    </p:spTree>
    <p:extLst>
      <p:ext uri="{BB962C8B-B14F-4D97-AF65-F5344CB8AC3E}">
        <p14:creationId xmlns:p14="http://schemas.microsoft.com/office/powerpoint/2010/main" val="11074912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Did we just lose flexibility by adding a hard multiplier.</a:t>
            </a:r>
          </a:p>
        </p:txBody>
      </p:sp>
      <p:sp>
        <p:nvSpPr>
          <p:cNvPr id="4" name="Slide Number Placeholder 3"/>
          <p:cNvSpPr>
            <a:spLocks noGrp="1"/>
          </p:cNvSpPr>
          <p:nvPr>
            <p:ph type="sldNum" sz="quarter" idx="5"/>
          </p:nvPr>
        </p:nvSpPr>
        <p:spPr/>
        <p:txBody>
          <a:bodyPr/>
          <a:lstStyle/>
          <a:p>
            <a:fld id="{AA0C90A4-D50A-4A2A-80DE-FF1C2445C7D2}" type="slidenum">
              <a:rPr lang="en-US" smtClean="0"/>
              <a:t>20</a:t>
            </a:fld>
            <a:endParaRPr lang="en-US"/>
          </a:p>
        </p:txBody>
      </p:sp>
    </p:spTree>
    <p:extLst>
      <p:ext uri="{BB962C8B-B14F-4D97-AF65-F5344CB8AC3E}">
        <p14:creationId xmlns:p14="http://schemas.microsoft.com/office/powerpoint/2010/main" val="34070859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first propose the extra carry chain architecture which is trying to tackle the first observation we found when we looked at the under utilization cause by the current architecture. </a:t>
            </a:r>
          </a:p>
        </p:txBody>
      </p:sp>
      <p:sp>
        <p:nvSpPr>
          <p:cNvPr id="4" name="Slide Number Placeholder 3"/>
          <p:cNvSpPr>
            <a:spLocks noGrp="1"/>
          </p:cNvSpPr>
          <p:nvPr>
            <p:ph type="sldNum" sz="quarter" idx="5"/>
          </p:nvPr>
        </p:nvSpPr>
        <p:spPr/>
        <p:txBody>
          <a:bodyPr/>
          <a:lstStyle/>
          <a:p>
            <a:fld id="{AA0C90A4-D50A-4A2A-80DE-FF1C2445C7D2}" type="slidenum">
              <a:rPr lang="en-US" smtClean="0"/>
              <a:t>22</a:t>
            </a:fld>
            <a:endParaRPr lang="en-US"/>
          </a:p>
        </p:txBody>
      </p:sp>
    </p:spTree>
    <p:extLst>
      <p:ext uri="{BB962C8B-B14F-4D97-AF65-F5344CB8AC3E}">
        <p14:creationId xmlns:p14="http://schemas.microsoft.com/office/powerpoint/2010/main" val="15610688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 result is better </a:t>
            </a:r>
            <a:r>
              <a:rPr lang="en-US" sz="1200" dirty="0" err="1"/>
              <a:t>alm</a:t>
            </a:r>
            <a:r>
              <a:rPr lang="en-US" sz="1200" dirty="0"/>
              <a:t> utilization. Now we generate 8 partial products using the 8 LUTs per ALM instead of 4 and we are able to add those partial products together using the 4 adders we have per ALM</a:t>
            </a:r>
            <a:endParaRPr lang="en-US" dirty="0"/>
          </a:p>
        </p:txBody>
      </p:sp>
      <p:sp>
        <p:nvSpPr>
          <p:cNvPr id="4" name="Slide Number Placeholder 3"/>
          <p:cNvSpPr>
            <a:spLocks noGrp="1"/>
          </p:cNvSpPr>
          <p:nvPr>
            <p:ph type="sldNum" sz="quarter" idx="5"/>
          </p:nvPr>
        </p:nvSpPr>
        <p:spPr/>
        <p:txBody>
          <a:bodyPr/>
          <a:lstStyle/>
          <a:p>
            <a:fld id="{AA0C90A4-D50A-4A2A-80DE-FF1C2445C7D2}" type="slidenum">
              <a:rPr lang="en-US" smtClean="0"/>
              <a:t>23</a:t>
            </a:fld>
            <a:endParaRPr lang="en-US"/>
          </a:p>
        </p:txBody>
      </p:sp>
    </p:spTree>
    <p:extLst>
      <p:ext uri="{BB962C8B-B14F-4D97-AF65-F5344CB8AC3E}">
        <p14:creationId xmlns:p14="http://schemas.microsoft.com/office/powerpoint/2010/main" val="27313071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Results show that the extra carry chain architecture could increase the MAC density by 1.5x while having insignificant impact on area and delay. </a:t>
            </a:r>
          </a:p>
          <a:p>
            <a:r>
              <a:rPr lang="en-US" dirty="0"/>
              <a:t>Modified COFFE to support state-of-the-art Stratix 10 LB architecture</a:t>
            </a:r>
          </a:p>
          <a:p>
            <a:r>
              <a:rPr lang="en-US" dirty="0"/>
              <a:t>Proposed three logic block architectures that can increase the MAC density on the FPGA’s soft logic</a:t>
            </a:r>
          </a:p>
          <a:p>
            <a:r>
              <a:rPr lang="en-US" dirty="0"/>
              <a:t>Showed that architecture changes with low costs can lead to significant gains in reducing MAC areas.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AA0C90A4-D50A-4A2A-80DE-FF1C2445C7D2}" type="slidenum">
              <a:rPr lang="en-US" smtClean="0">
                <a:solidFill>
                  <a:prstClr val="black"/>
                </a:solidFill>
              </a:rPr>
              <a:pPr/>
              <a:t>24</a:t>
            </a:fld>
            <a:endParaRPr lang="en-US">
              <a:solidFill>
                <a:prstClr val="black"/>
              </a:solidFill>
            </a:endParaRPr>
          </a:p>
        </p:txBody>
      </p:sp>
    </p:spTree>
    <p:extLst>
      <p:ext uri="{BB962C8B-B14F-4D97-AF65-F5344CB8AC3E}">
        <p14:creationId xmlns:p14="http://schemas.microsoft.com/office/powerpoint/2010/main" val="35080032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dirty="0"/>
              <a:t>This question is CAN FPGAS DO BETTER? </a:t>
            </a:r>
          </a:p>
          <a:p>
            <a:r>
              <a:rPr lang="en-US" sz="900" dirty="0"/>
              <a:t>- For every new chip, FPGA architects are coming up with ideas to improve the performance, power efficiency and area efficiency of FPGAs. </a:t>
            </a:r>
          </a:p>
          <a:p>
            <a:r>
              <a:rPr lang="en-US" sz="900" dirty="0"/>
              <a:t>- This has led to introducing memory blocks, DSP blocks, sophisticated routing architectures and most recently Networks on chip!  </a:t>
            </a:r>
          </a:p>
          <a:p>
            <a:r>
              <a:rPr lang="en-US" sz="900" dirty="0"/>
              <a:t>- FPGAs are getting more complex and heterogeneous trying to adapt to wide range of applications while preserving their general purpose nature. </a:t>
            </a:r>
          </a:p>
          <a:p>
            <a:r>
              <a:rPr lang="en-US" sz="900" dirty="0"/>
              <a:t>- In this study we have asked ourselves the same questions. CAN FPGAS DO BETTER? But this time in deep learning.</a:t>
            </a:r>
          </a:p>
        </p:txBody>
      </p:sp>
      <p:sp>
        <p:nvSpPr>
          <p:cNvPr id="4" name="Slide Number Placeholder 3"/>
          <p:cNvSpPr>
            <a:spLocks noGrp="1"/>
          </p:cNvSpPr>
          <p:nvPr>
            <p:ph type="sldNum" sz="quarter" idx="5"/>
          </p:nvPr>
        </p:nvSpPr>
        <p:spPr/>
        <p:txBody>
          <a:bodyPr/>
          <a:lstStyle/>
          <a:p>
            <a:fld id="{AA0C90A4-D50A-4A2A-80DE-FF1C2445C7D2}" type="slidenum">
              <a:rPr lang="en-US" smtClean="0"/>
              <a:t>2</a:t>
            </a:fld>
            <a:endParaRPr lang="en-US"/>
          </a:p>
        </p:txBody>
      </p:sp>
    </p:spTree>
    <p:extLst>
      <p:ext uri="{BB962C8B-B14F-4D97-AF65-F5344CB8AC3E}">
        <p14:creationId xmlns:p14="http://schemas.microsoft.com/office/powerpoint/2010/main" val="37485800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900" dirty="0"/>
              <a:t>Deep learning, have gained a lot of attention in the recent years.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900" dirty="0"/>
              <a:t>Being able to solve complex problems such as image classification and speech recognition have encourage a huge amount of research both on the algorithm development side and the hardware acceleration side.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900" dirty="0"/>
              <a:t>A key metric in deep learning is the network’s accuracy. Researchers are always publishing state-of-the-art deep learning models that are able to achieve higher accuracies than their predecessors.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900" dirty="0"/>
              <a:t>However, accuracy doesn’t come for free. Highly accurate models tend to have high computational cost. Requiring hardware platforms that can </a:t>
            </a:r>
            <a:r>
              <a:rPr lang="en-US" sz="900" dirty="0" smtClean="0"/>
              <a:t>provide </a:t>
            </a:r>
            <a:r>
              <a:rPr lang="en-US" sz="900" dirty="0"/>
              <a:t>high performance and power efficiency.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900" dirty="0"/>
              <a:t>And power efficiency is very important, specially, when it comes to devices with tight power budgets like smartphones.</a:t>
            </a:r>
          </a:p>
        </p:txBody>
      </p:sp>
      <p:sp>
        <p:nvSpPr>
          <p:cNvPr id="4" name="Slide Number Placeholder 3"/>
          <p:cNvSpPr>
            <a:spLocks noGrp="1"/>
          </p:cNvSpPr>
          <p:nvPr>
            <p:ph type="sldNum" sz="quarter" idx="5"/>
          </p:nvPr>
        </p:nvSpPr>
        <p:spPr/>
        <p:txBody>
          <a:bodyPr/>
          <a:lstStyle/>
          <a:p>
            <a:fld id="{AA0C90A4-D50A-4A2A-80DE-FF1C2445C7D2}" type="slidenum">
              <a:rPr lang="en-US" smtClean="0"/>
              <a:t>3</a:t>
            </a:fld>
            <a:endParaRPr lang="en-US"/>
          </a:p>
        </p:txBody>
      </p:sp>
    </p:spTree>
    <p:extLst>
      <p:ext uri="{BB962C8B-B14F-4D97-AF65-F5344CB8AC3E}">
        <p14:creationId xmlns:p14="http://schemas.microsoft.com/office/powerpoint/2010/main" val="1228734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sz="900" dirty="0"/>
              <a:t>One way of decreasing the computational complexity of deep neural networks is to reducing the precision of their weights and activations. </a:t>
            </a:r>
          </a:p>
          <a:p>
            <a:pPr marL="171450" indent="-171450">
              <a:buFontTx/>
              <a:buChar char="-"/>
            </a:pPr>
            <a:r>
              <a:rPr lang="en-US" sz="900" dirty="0"/>
              <a:t>So, what are the actual gains of doing so. </a:t>
            </a:r>
          </a:p>
          <a:p>
            <a:pPr marL="171450" indent="-171450">
              <a:buFontTx/>
              <a:buChar char="-"/>
            </a:pPr>
            <a:r>
              <a:rPr lang="en-US" sz="900" dirty="0"/>
              <a:t>First this reduces the memory bandwidth requirements of the hardware, reduce the multiply-accumulate area and the computational energy</a:t>
            </a:r>
          </a:p>
          <a:p>
            <a:pPr marL="171450" indent="-171450">
              <a:buFontTx/>
              <a:buChar char="-"/>
            </a:pPr>
            <a:r>
              <a:rPr lang="en-US" sz="900" dirty="0"/>
              <a:t>However, the main reason for increasing computational complexity is to increase network’s accuracy. So, an important question is: how is accuracy affected by lowering precision?!!!</a:t>
            </a:r>
          </a:p>
        </p:txBody>
      </p:sp>
      <p:sp>
        <p:nvSpPr>
          <p:cNvPr id="4" name="Slide Number Placeholder 3"/>
          <p:cNvSpPr>
            <a:spLocks noGrp="1"/>
          </p:cNvSpPr>
          <p:nvPr>
            <p:ph type="sldNum" sz="quarter" idx="5"/>
          </p:nvPr>
        </p:nvSpPr>
        <p:spPr/>
        <p:txBody>
          <a:bodyPr/>
          <a:lstStyle/>
          <a:p>
            <a:fld id="{AA0C90A4-D50A-4A2A-80DE-FF1C2445C7D2}" type="slidenum">
              <a:rPr lang="en-US" smtClean="0"/>
              <a:t>4</a:t>
            </a:fld>
            <a:endParaRPr lang="en-US"/>
          </a:p>
        </p:txBody>
      </p:sp>
    </p:spTree>
    <p:extLst>
      <p:ext uri="{BB962C8B-B14F-4D97-AF65-F5344CB8AC3E}">
        <p14:creationId xmlns:p14="http://schemas.microsoft.com/office/powerpoint/2010/main" val="16343465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sz="900" dirty="0"/>
              <a:t>Decreasing precision can actually degrade accuracy which is in some applications not tolerable.</a:t>
            </a:r>
          </a:p>
          <a:p>
            <a:pPr marL="171450" indent="-171450">
              <a:buFontTx/>
              <a:buChar char="-"/>
            </a:pPr>
            <a:r>
              <a:rPr lang="en-US" sz="900" dirty="0"/>
              <a:t>Recent work, shows that going from single-precision floating point to 16-bit fixed point can degrade the top-1 accuracy of the network on the image net dataset by 0.5%</a:t>
            </a:r>
          </a:p>
          <a:p>
            <a:pPr marL="171450" indent="-171450">
              <a:buFontTx/>
              <a:buChar char="-"/>
            </a:pPr>
            <a:r>
              <a:rPr lang="en-US" sz="900" dirty="0"/>
              <a:t>However, some techniques could be used to recover this accuracy loss. For instance, increasing layer sizes or using block floating point with small mantissa instead of fixed point</a:t>
            </a:r>
          </a:p>
          <a:p>
            <a:pPr marL="171450" indent="-171450">
              <a:buFontTx/>
              <a:buChar char="-"/>
            </a:pPr>
            <a:r>
              <a:rPr lang="en-US" sz="900" dirty="0"/>
              <a:t>So, what is the most hardware-efficient precision?</a:t>
            </a:r>
          </a:p>
          <a:p>
            <a:pPr marL="171450" indent="-171450">
              <a:buFontTx/>
              <a:buChar char="-"/>
            </a:pPr>
            <a:r>
              <a:rPr lang="en-US" sz="900" dirty="0"/>
              <a:t>Well, there is no single answer, it depends on the accuracy target, application, and model being used.</a:t>
            </a:r>
          </a:p>
          <a:p>
            <a:pPr marL="171450" indent="-171450">
              <a:buFontTx/>
              <a:buChar char="-"/>
            </a:pPr>
            <a:r>
              <a:rPr lang="en-US" sz="900" dirty="0"/>
              <a:t>However, recent work has shown that precisions form 4 – 9 bits is pareto-optimal for many target accuracies</a:t>
            </a:r>
          </a:p>
        </p:txBody>
      </p:sp>
      <p:sp>
        <p:nvSpPr>
          <p:cNvPr id="4" name="Slide Number Placeholder 3"/>
          <p:cNvSpPr>
            <a:spLocks noGrp="1"/>
          </p:cNvSpPr>
          <p:nvPr>
            <p:ph type="sldNum" sz="quarter" idx="5"/>
          </p:nvPr>
        </p:nvSpPr>
        <p:spPr/>
        <p:txBody>
          <a:bodyPr/>
          <a:lstStyle/>
          <a:p>
            <a:fld id="{AA0C90A4-D50A-4A2A-80DE-FF1C2445C7D2}" type="slidenum">
              <a:rPr lang="en-US" smtClean="0"/>
              <a:t>5</a:t>
            </a:fld>
            <a:endParaRPr lang="en-US"/>
          </a:p>
        </p:txBody>
      </p:sp>
    </p:spTree>
    <p:extLst>
      <p:ext uri="{BB962C8B-B14F-4D97-AF65-F5344CB8AC3E}">
        <p14:creationId xmlns:p14="http://schemas.microsoft.com/office/powerpoint/2010/main" val="31273189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sz="1000" dirty="0"/>
              <a:t>The good news is that FPGAs naturally adapt to precision variation. Since, they are reconfigurable and have variable bit-width data paths.</a:t>
            </a:r>
          </a:p>
          <a:p>
            <a:pPr marL="171450" indent="-171450">
              <a:buFontTx/>
              <a:buChar char="-"/>
            </a:pPr>
            <a:r>
              <a:rPr lang="en-US" sz="1000" dirty="0"/>
              <a:t>Multiplies and multiply accumulates are mostly carried out using DSP blocks. And currently DSP blocks have limited precisions available</a:t>
            </a:r>
          </a:p>
          <a:p>
            <a:pPr marL="171450" indent="-171450">
              <a:buFontTx/>
              <a:buChar char="-"/>
            </a:pPr>
            <a:r>
              <a:rPr lang="en-US" sz="1000" dirty="0"/>
              <a:t>The smallest precision available in Stratix-10 DSP block is 18x18. At this bit width, multipliers are more efficiently implemented using DSPs. An 18x18 multiplier will need 150 ALMs to be implemented using soft logic. In addition, they will never be as fast as the DSPs at this bit width.</a:t>
            </a:r>
          </a:p>
          <a:p>
            <a:pPr marL="171450" indent="-171450">
              <a:buFontTx/>
              <a:buChar char="-"/>
            </a:pPr>
            <a:r>
              <a:rPr lang="en-US" sz="1000" dirty="0"/>
              <a:t>But are DSPs as good for low-precision multiplies?</a:t>
            </a:r>
          </a:p>
          <a:p>
            <a:pPr marL="171450" indent="-171450">
              <a:buFontTx/>
              <a:buChar char="-"/>
            </a:pPr>
            <a:r>
              <a:rPr lang="en-US" sz="1000" dirty="0"/>
              <a:t>Well at this precision, you can implement 24x more 4-bit multiplies using logic blocks than DSPs. While also at this size there is no difference in speed.</a:t>
            </a:r>
          </a:p>
          <a:p>
            <a:pPr marL="171450" indent="-171450">
              <a:buFontTx/>
              <a:buChar char="-"/>
            </a:pPr>
            <a:r>
              <a:rPr lang="en-US" sz="1000" dirty="0"/>
              <a:t>Results on </a:t>
            </a:r>
            <a:r>
              <a:rPr lang="en-US" sz="1000" dirty="0" err="1"/>
              <a:t>Arria</a:t>
            </a:r>
            <a:r>
              <a:rPr lang="en-US" sz="1000" dirty="0"/>
              <a:t> 10 fastest speed grade:</a:t>
            </a:r>
          </a:p>
          <a:p>
            <a:pPr marL="171450" indent="-171450">
              <a:buFontTx/>
              <a:buChar char="-"/>
            </a:pPr>
            <a:r>
              <a:rPr lang="en-US" sz="1000" dirty="0"/>
              <a:t>18x18 multiplication: 11520x (DSP multipliers @ 548 MHz) vs. 17834x (logic block multipliers @ 257 MHz) LB:DSP </a:t>
            </a:r>
            <a:r>
              <a:rPr lang="en-US" sz="1000" dirty="0">
                <a:sym typeface="Wingdings" panose="05000000000000000000" pitchFamily="2" charset="2"/>
              </a:rPr>
              <a:t> 1.55x</a:t>
            </a:r>
            <a:endParaRPr lang="en-US" sz="1000" dirty="0"/>
          </a:p>
          <a:p>
            <a:pPr marL="171450" indent="-171450">
              <a:buFontTx/>
              <a:buChar char="-"/>
            </a:pPr>
            <a:r>
              <a:rPr lang="en-US" sz="1000" dirty="0"/>
              <a:t>4x4 multiplication: 11520x (DSP multipliers @ 548 MHz) vs. 280000x (logic block multipliers @ 617 MHz) LB: DSP </a:t>
            </a:r>
            <a:r>
              <a:rPr lang="en-US" sz="1000" dirty="0">
                <a:sym typeface="Wingdings" panose="05000000000000000000" pitchFamily="2" charset="2"/>
              </a:rPr>
              <a:t> 24.3x</a:t>
            </a:r>
            <a:endParaRPr lang="en-US" sz="1000" dirty="0"/>
          </a:p>
        </p:txBody>
      </p:sp>
      <p:sp>
        <p:nvSpPr>
          <p:cNvPr id="4" name="Slide Number Placeholder 3"/>
          <p:cNvSpPr>
            <a:spLocks noGrp="1"/>
          </p:cNvSpPr>
          <p:nvPr>
            <p:ph type="sldNum" sz="quarter" idx="5"/>
          </p:nvPr>
        </p:nvSpPr>
        <p:spPr/>
        <p:txBody>
          <a:bodyPr/>
          <a:lstStyle/>
          <a:p>
            <a:fld id="{AA0C90A4-D50A-4A2A-80DE-FF1C2445C7D2}" type="slidenum">
              <a:rPr lang="en-US" smtClean="0"/>
              <a:t>6</a:t>
            </a:fld>
            <a:endParaRPr lang="en-US"/>
          </a:p>
        </p:txBody>
      </p:sp>
    </p:spTree>
    <p:extLst>
      <p:ext uri="{BB962C8B-B14F-4D97-AF65-F5344CB8AC3E}">
        <p14:creationId xmlns:p14="http://schemas.microsoft.com/office/powerpoint/2010/main" val="30205790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Logic blocks are highly flexible and are the most ubiquitous recourse on an FPGA. But how efficient are they when it comes to multipliers implementation?</a:t>
            </a:r>
          </a:p>
          <a:p>
            <a:r>
              <a:rPr lang="en-US" sz="1100" dirty="0"/>
              <a:t>First we need to know how are the multiplier currently mapped to the state of the art logic block architectures. </a:t>
            </a:r>
          </a:p>
          <a:p>
            <a:r>
              <a:rPr lang="en-US" sz="1100" dirty="0"/>
              <a:t>Then we can look for potential rooms for improvement.</a:t>
            </a:r>
          </a:p>
        </p:txBody>
      </p:sp>
      <p:sp>
        <p:nvSpPr>
          <p:cNvPr id="4" name="Slide Number Placeholder 3"/>
          <p:cNvSpPr>
            <a:spLocks noGrp="1"/>
          </p:cNvSpPr>
          <p:nvPr>
            <p:ph type="sldNum" sz="quarter" idx="5"/>
          </p:nvPr>
        </p:nvSpPr>
        <p:spPr/>
        <p:txBody>
          <a:bodyPr/>
          <a:lstStyle/>
          <a:p>
            <a:fld id="{AA0C90A4-D50A-4A2A-80DE-FF1C2445C7D2}" type="slidenum">
              <a:rPr lang="en-US" smtClean="0"/>
              <a:t>8</a:t>
            </a:fld>
            <a:endParaRPr lang="en-US"/>
          </a:p>
        </p:txBody>
      </p:sp>
    </p:spTree>
    <p:extLst>
      <p:ext uri="{BB962C8B-B14F-4D97-AF65-F5344CB8AC3E}">
        <p14:creationId xmlns:p14="http://schemas.microsoft.com/office/powerpoint/2010/main" val="15440487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baseline state-of-the-art logic block architecture we are using for this study in the startix-10 architecture. Here we are showing a stratix-10like logic block. This logic block has 8 distinct inputs, a 6-input </a:t>
            </a:r>
            <a:r>
              <a:rPr lang="en-US" dirty="0" err="1"/>
              <a:t>fracturable</a:t>
            </a:r>
            <a:r>
              <a:rPr lang="en-US" dirty="0"/>
              <a:t> LUT that can be used a one 6-input LUT or two 5-input LUTs or smaller having a maximum of 8 distinct inputs. In addition, the LUT Is used as 4-input LUTs when in arithmetic mode providing two bits of addition per ALM. Finally, the ALM has for outputs which can be optionally registered. </a:t>
            </a:r>
          </a:p>
        </p:txBody>
      </p:sp>
      <p:sp>
        <p:nvSpPr>
          <p:cNvPr id="4" name="Slide Number Placeholder 3"/>
          <p:cNvSpPr>
            <a:spLocks noGrp="1"/>
          </p:cNvSpPr>
          <p:nvPr>
            <p:ph type="sldNum" sz="quarter" idx="5"/>
          </p:nvPr>
        </p:nvSpPr>
        <p:spPr/>
        <p:txBody>
          <a:bodyPr/>
          <a:lstStyle/>
          <a:p>
            <a:fld id="{AA0C90A4-D50A-4A2A-80DE-FF1C2445C7D2}" type="slidenum">
              <a:rPr lang="en-US" smtClean="0"/>
              <a:t>9</a:t>
            </a:fld>
            <a:endParaRPr lang="en-US"/>
          </a:p>
        </p:txBody>
      </p:sp>
    </p:spTree>
    <p:extLst>
      <p:ext uri="{BB962C8B-B14F-4D97-AF65-F5344CB8AC3E}">
        <p14:creationId xmlns:p14="http://schemas.microsoft.com/office/powerpoint/2010/main" val="39195515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have a look at the steps needed to perform a multiplication operation and see how this going to be mapped to an FPGA. First partial products are generated which is an AND operation between two bits, one from each operand. Then those partial products are added together to generate the final products. This addition is done one 1 or more steps depending on the multiplication size.</a:t>
            </a:r>
          </a:p>
        </p:txBody>
      </p:sp>
      <p:sp>
        <p:nvSpPr>
          <p:cNvPr id="4" name="Slide Number Placeholder 3"/>
          <p:cNvSpPr>
            <a:spLocks noGrp="1"/>
          </p:cNvSpPr>
          <p:nvPr>
            <p:ph type="sldNum" sz="quarter" idx="5"/>
          </p:nvPr>
        </p:nvSpPr>
        <p:spPr/>
        <p:txBody>
          <a:bodyPr/>
          <a:lstStyle/>
          <a:p>
            <a:fld id="{AA0C90A4-D50A-4A2A-80DE-FF1C2445C7D2}" type="slidenum">
              <a:rPr lang="en-US" smtClean="0"/>
              <a:t>10</a:t>
            </a:fld>
            <a:endParaRPr lang="en-US"/>
          </a:p>
        </p:txBody>
      </p:sp>
    </p:spTree>
    <p:extLst>
      <p:ext uri="{BB962C8B-B14F-4D97-AF65-F5344CB8AC3E}">
        <p14:creationId xmlns:p14="http://schemas.microsoft.com/office/powerpoint/2010/main" val="8373096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AA960C5-0355-4A6E-9531-4B6F075ED1FA}"/>
              </a:ext>
            </a:extLst>
          </p:cNvPr>
          <p:cNvSpPr>
            <a:spLocks noGrp="1"/>
          </p:cNvSpPr>
          <p:nvPr>
            <p:ph type="title"/>
          </p:nvPr>
        </p:nvSpPr>
        <p:spPr>
          <a:xfrm>
            <a:off x="2851573" y="2766218"/>
            <a:ext cx="6488854" cy="1325563"/>
          </a:xfrm>
        </p:spPr>
        <p:txBody>
          <a:bodyPr>
            <a:noAutofit/>
          </a:bodyPr>
          <a:lstStyle>
            <a:lvl1pPr algn="ctr">
              <a:defRPr sz="6000"/>
            </a:lvl1pPr>
          </a:lstStyle>
          <a:p>
            <a:r>
              <a:rPr lang="en-US" dirty="0"/>
              <a:t>Click to edit Master title style</a:t>
            </a:r>
          </a:p>
        </p:txBody>
      </p:sp>
      <p:sp>
        <p:nvSpPr>
          <p:cNvPr id="3" name="Slide Number Placeholder 5">
            <a:extLst>
              <a:ext uri="{FF2B5EF4-FFF2-40B4-BE49-F238E27FC236}">
                <a16:creationId xmlns:a16="http://schemas.microsoft.com/office/drawing/2014/main" xmlns="" id="{4A806959-1572-4114-86FD-773960E58F9C}"/>
              </a:ext>
            </a:extLst>
          </p:cNvPr>
          <p:cNvSpPr>
            <a:spLocks noGrp="1"/>
          </p:cNvSpPr>
          <p:nvPr>
            <p:ph type="sldNum" sz="quarter" idx="12"/>
          </p:nvPr>
        </p:nvSpPr>
        <p:spPr>
          <a:xfrm>
            <a:off x="9260591" y="6333490"/>
            <a:ext cx="2743200" cy="365125"/>
          </a:xfrm>
          <a:prstGeom prst="rect">
            <a:avLst/>
          </a:prstGeom>
        </p:spPr>
        <p:txBody>
          <a:bodyPr/>
          <a:lstStyle>
            <a:lvl1pPr algn="r">
              <a:defRPr sz="2000" b="1">
                <a:solidFill>
                  <a:schemeClr val="tx1"/>
                </a:solidFill>
              </a:defRPr>
            </a:lvl1pPr>
          </a:lstStyle>
          <a:p>
            <a:fld id="{7F5AC743-F530-4263-8389-E45A994BFB2A}" type="slidenum">
              <a:rPr lang="en-US" smtClean="0"/>
              <a:pPr/>
              <a:t>‹#›</a:t>
            </a:fld>
            <a:endParaRPr lang="en-US" dirty="0"/>
          </a:p>
        </p:txBody>
      </p:sp>
      <p:sp>
        <p:nvSpPr>
          <p:cNvPr id="4" name="Rectangle 3">
            <a:extLst>
              <a:ext uri="{FF2B5EF4-FFF2-40B4-BE49-F238E27FC236}">
                <a16:creationId xmlns:a16="http://schemas.microsoft.com/office/drawing/2014/main" xmlns="" id="{4388716F-B5A5-49E1-98FE-94DE6275DF7B}"/>
              </a:ext>
            </a:extLst>
          </p:cNvPr>
          <p:cNvSpPr/>
          <p:nvPr userDrawn="1"/>
        </p:nvSpPr>
        <p:spPr>
          <a:xfrm>
            <a:off x="0" y="6720840"/>
            <a:ext cx="12192000" cy="13716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7240439"/>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0CCDED4-E863-4AE0-B042-3288CF76C57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xmlns="" id="{5627C917-8F43-4474-B1DC-DC2C63FE908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xmlns="" id="{8100580A-A7A8-4177-8EBE-B5174AAB787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xmlns="" id="{D2F327AD-6C62-4AAE-87FD-633D7550377E}"/>
              </a:ext>
            </a:extLst>
          </p:cNvPr>
          <p:cNvSpPr>
            <a:spLocks noGrp="1"/>
          </p:cNvSpPr>
          <p:nvPr>
            <p:ph type="dt" sz="half" idx="10"/>
          </p:nvPr>
        </p:nvSpPr>
        <p:spPr>
          <a:xfrm>
            <a:off x="838200" y="6356350"/>
            <a:ext cx="2743200" cy="365125"/>
          </a:xfrm>
          <a:prstGeom prst="rect">
            <a:avLst/>
          </a:prstGeom>
        </p:spPr>
        <p:txBody>
          <a:bodyPr/>
          <a:lstStyle/>
          <a:p>
            <a:endParaRPr lang="en-US" dirty="0"/>
          </a:p>
        </p:txBody>
      </p:sp>
      <p:sp>
        <p:nvSpPr>
          <p:cNvPr id="6" name="Footer Placeholder 5">
            <a:extLst>
              <a:ext uri="{FF2B5EF4-FFF2-40B4-BE49-F238E27FC236}">
                <a16:creationId xmlns:a16="http://schemas.microsoft.com/office/drawing/2014/main" xmlns="" id="{94B1E7F4-40E3-4CCE-A5EE-0CF5C256A97F}"/>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7" name="Slide Number Placeholder 6">
            <a:extLst>
              <a:ext uri="{FF2B5EF4-FFF2-40B4-BE49-F238E27FC236}">
                <a16:creationId xmlns:a16="http://schemas.microsoft.com/office/drawing/2014/main" xmlns="" id="{B44D7E6A-B86A-48BC-AF8C-E47FFBF17247}"/>
              </a:ext>
            </a:extLst>
          </p:cNvPr>
          <p:cNvSpPr>
            <a:spLocks noGrp="1"/>
          </p:cNvSpPr>
          <p:nvPr>
            <p:ph type="sldNum" sz="quarter" idx="12"/>
          </p:nvPr>
        </p:nvSpPr>
        <p:spPr>
          <a:xfrm>
            <a:off x="8610600" y="6356350"/>
            <a:ext cx="2743200" cy="365125"/>
          </a:xfrm>
          <a:prstGeom prst="rect">
            <a:avLst/>
          </a:prstGeom>
        </p:spPr>
        <p:txBody>
          <a:bodyPr/>
          <a:lstStyle/>
          <a:p>
            <a:fld id="{6F88AC42-3878-4AC3-AFF9-08C56054504B}" type="slidenum">
              <a:rPr lang="en-US" smtClean="0"/>
              <a:t>‹#›</a:t>
            </a:fld>
            <a:endParaRPr lang="en-US" dirty="0"/>
          </a:p>
        </p:txBody>
      </p:sp>
    </p:spTree>
    <p:extLst>
      <p:ext uri="{BB962C8B-B14F-4D97-AF65-F5344CB8AC3E}">
        <p14:creationId xmlns:p14="http://schemas.microsoft.com/office/powerpoint/2010/main" val="25685488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18BF36E-C5D7-4C8B-BD69-4AB0C307D40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xmlns="" id="{5C8CD79E-609F-4ED5-9564-38AA84F10F77}"/>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1348302E-2208-4C5A-8708-B1598A04DDB4}"/>
              </a:ext>
            </a:extLst>
          </p:cNvPr>
          <p:cNvSpPr>
            <a:spLocks noGrp="1"/>
          </p:cNvSpPr>
          <p:nvPr>
            <p:ph type="dt" sz="half" idx="10"/>
          </p:nvPr>
        </p:nvSpPr>
        <p:spPr>
          <a:xfrm>
            <a:off x="838200" y="6356350"/>
            <a:ext cx="2743200" cy="365125"/>
          </a:xfrm>
          <a:prstGeom prst="rect">
            <a:avLst/>
          </a:prstGeom>
        </p:spPr>
        <p:txBody>
          <a:bodyPr/>
          <a:lstStyle/>
          <a:p>
            <a:endParaRPr lang="en-US" dirty="0"/>
          </a:p>
        </p:txBody>
      </p:sp>
      <p:sp>
        <p:nvSpPr>
          <p:cNvPr id="5" name="Footer Placeholder 4">
            <a:extLst>
              <a:ext uri="{FF2B5EF4-FFF2-40B4-BE49-F238E27FC236}">
                <a16:creationId xmlns:a16="http://schemas.microsoft.com/office/drawing/2014/main" xmlns="" id="{63145D19-0E34-488E-A0BA-D2C6B771ABE3}"/>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6" name="Slide Number Placeholder 5">
            <a:extLst>
              <a:ext uri="{FF2B5EF4-FFF2-40B4-BE49-F238E27FC236}">
                <a16:creationId xmlns:a16="http://schemas.microsoft.com/office/drawing/2014/main" xmlns="" id="{FD703B93-9FEA-4B2E-BD0C-E1D686F2E3A4}"/>
              </a:ext>
            </a:extLst>
          </p:cNvPr>
          <p:cNvSpPr>
            <a:spLocks noGrp="1"/>
          </p:cNvSpPr>
          <p:nvPr>
            <p:ph type="sldNum" sz="quarter" idx="12"/>
          </p:nvPr>
        </p:nvSpPr>
        <p:spPr>
          <a:xfrm>
            <a:off x="8610600" y="6356350"/>
            <a:ext cx="2743200" cy="365125"/>
          </a:xfrm>
          <a:prstGeom prst="rect">
            <a:avLst/>
          </a:prstGeom>
        </p:spPr>
        <p:txBody>
          <a:bodyPr/>
          <a:lstStyle/>
          <a:p>
            <a:fld id="{6F88AC42-3878-4AC3-AFF9-08C56054504B}" type="slidenum">
              <a:rPr lang="en-US" smtClean="0"/>
              <a:t>‹#›</a:t>
            </a:fld>
            <a:endParaRPr lang="en-US" dirty="0"/>
          </a:p>
        </p:txBody>
      </p:sp>
    </p:spTree>
    <p:extLst>
      <p:ext uri="{BB962C8B-B14F-4D97-AF65-F5344CB8AC3E}">
        <p14:creationId xmlns:p14="http://schemas.microsoft.com/office/powerpoint/2010/main" val="250154391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A32C9658-55F0-43EA-AB54-B2BC9E76534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xmlns="" id="{00CB762E-B497-4E1F-9105-4352836498F7}"/>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E86FE2A4-49E7-49A5-ABF7-68CFB7ECA956}"/>
              </a:ext>
            </a:extLst>
          </p:cNvPr>
          <p:cNvSpPr>
            <a:spLocks noGrp="1"/>
          </p:cNvSpPr>
          <p:nvPr>
            <p:ph type="dt" sz="half" idx="10"/>
          </p:nvPr>
        </p:nvSpPr>
        <p:spPr>
          <a:xfrm>
            <a:off x="838200" y="6356350"/>
            <a:ext cx="2743200" cy="365125"/>
          </a:xfrm>
          <a:prstGeom prst="rect">
            <a:avLst/>
          </a:prstGeom>
        </p:spPr>
        <p:txBody>
          <a:bodyPr/>
          <a:lstStyle/>
          <a:p>
            <a:endParaRPr lang="en-US" dirty="0"/>
          </a:p>
        </p:txBody>
      </p:sp>
      <p:sp>
        <p:nvSpPr>
          <p:cNvPr id="5" name="Footer Placeholder 4">
            <a:extLst>
              <a:ext uri="{FF2B5EF4-FFF2-40B4-BE49-F238E27FC236}">
                <a16:creationId xmlns:a16="http://schemas.microsoft.com/office/drawing/2014/main" xmlns="" id="{4981E5F1-A8C1-4523-AE78-3AB57A2588AE}"/>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6" name="Slide Number Placeholder 5">
            <a:extLst>
              <a:ext uri="{FF2B5EF4-FFF2-40B4-BE49-F238E27FC236}">
                <a16:creationId xmlns:a16="http://schemas.microsoft.com/office/drawing/2014/main" xmlns="" id="{C6D2F870-C340-4EF0-9EC9-99E83B98AF5E}"/>
              </a:ext>
            </a:extLst>
          </p:cNvPr>
          <p:cNvSpPr>
            <a:spLocks noGrp="1"/>
          </p:cNvSpPr>
          <p:nvPr>
            <p:ph type="sldNum" sz="quarter" idx="12"/>
          </p:nvPr>
        </p:nvSpPr>
        <p:spPr>
          <a:xfrm>
            <a:off x="8610600" y="6356350"/>
            <a:ext cx="2743200" cy="365125"/>
          </a:xfrm>
          <a:prstGeom prst="rect">
            <a:avLst/>
          </a:prstGeom>
        </p:spPr>
        <p:txBody>
          <a:bodyPr/>
          <a:lstStyle/>
          <a:p>
            <a:fld id="{6F88AC42-3878-4AC3-AFF9-08C56054504B}" type="slidenum">
              <a:rPr lang="en-US" smtClean="0"/>
              <a:t>‹#›</a:t>
            </a:fld>
            <a:endParaRPr lang="en-US" dirty="0"/>
          </a:p>
        </p:txBody>
      </p:sp>
    </p:spTree>
    <p:extLst>
      <p:ext uri="{BB962C8B-B14F-4D97-AF65-F5344CB8AC3E}">
        <p14:creationId xmlns:p14="http://schemas.microsoft.com/office/powerpoint/2010/main" val="10257718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819BE46-6BE4-41D9-AD68-149ADF65CAD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xmlns="" id="{58901803-4D69-4A20-B294-C646378CF71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xmlns="" id="{674A3591-E30C-4912-8C2F-40465E914660}"/>
              </a:ext>
            </a:extLst>
          </p:cNvPr>
          <p:cNvSpPr>
            <a:spLocks noGrp="1"/>
          </p:cNvSpPr>
          <p:nvPr>
            <p:ph type="dt" sz="half" idx="10"/>
          </p:nvPr>
        </p:nvSpPr>
        <p:spPr>
          <a:xfrm>
            <a:off x="838200" y="6356350"/>
            <a:ext cx="2743200" cy="365125"/>
          </a:xfrm>
          <a:prstGeom prst="rect">
            <a:avLst/>
          </a:prstGeom>
        </p:spPr>
        <p:txBody>
          <a:bodyPr/>
          <a:lstStyle/>
          <a:p>
            <a:endParaRPr lang="en-US" dirty="0"/>
          </a:p>
        </p:txBody>
      </p:sp>
      <p:sp>
        <p:nvSpPr>
          <p:cNvPr id="5" name="Footer Placeholder 4">
            <a:extLst>
              <a:ext uri="{FF2B5EF4-FFF2-40B4-BE49-F238E27FC236}">
                <a16:creationId xmlns:a16="http://schemas.microsoft.com/office/drawing/2014/main" xmlns="" id="{6D4B1242-544A-4E93-AA45-557374E09F0C}"/>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6" name="Slide Number Placeholder 5">
            <a:extLst>
              <a:ext uri="{FF2B5EF4-FFF2-40B4-BE49-F238E27FC236}">
                <a16:creationId xmlns:a16="http://schemas.microsoft.com/office/drawing/2014/main" xmlns="" id="{802D7718-1F2D-401D-8EEB-8E88D5A86A3B}"/>
              </a:ext>
            </a:extLst>
          </p:cNvPr>
          <p:cNvSpPr>
            <a:spLocks noGrp="1"/>
          </p:cNvSpPr>
          <p:nvPr>
            <p:ph type="sldNum" sz="quarter" idx="12"/>
          </p:nvPr>
        </p:nvSpPr>
        <p:spPr>
          <a:xfrm>
            <a:off x="8610600" y="6356350"/>
            <a:ext cx="2743200" cy="365125"/>
          </a:xfrm>
          <a:prstGeom prst="rect">
            <a:avLst/>
          </a:prstGeom>
        </p:spPr>
        <p:txBody>
          <a:bodyPr/>
          <a:lstStyle>
            <a:lvl1pPr algn="r">
              <a:defRPr/>
            </a:lvl1pPr>
          </a:lstStyle>
          <a:p>
            <a:fld id="{6F88AC42-3878-4AC3-AFF9-08C56054504B}" type="slidenum">
              <a:rPr lang="en-US" smtClean="0"/>
              <a:pPr/>
              <a:t>‹#›</a:t>
            </a:fld>
            <a:endParaRPr lang="en-US" dirty="0"/>
          </a:p>
        </p:txBody>
      </p:sp>
    </p:spTree>
    <p:extLst>
      <p:ext uri="{BB962C8B-B14F-4D97-AF65-F5344CB8AC3E}">
        <p14:creationId xmlns:p14="http://schemas.microsoft.com/office/powerpoint/2010/main" val="27782326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9566ACB-D2B9-4FB4-9957-CF34974AB81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F8D73A17-E1E6-49BD-A978-F7B8B8ADBDF2}"/>
              </a:ext>
            </a:extLst>
          </p:cNvPr>
          <p:cNvSpPr>
            <a:spLocks noGrp="1"/>
          </p:cNvSpPr>
          <p:nvPr>
            <p:ph idx="1"/>
          </p:nvPr>
        </p:nvSpPr>
        <p:spPr/>
        <p:txBody>
          <a:bodyPr/>
          <a:lstStyle>
            <a:lvl2pPr marL="685800" indent="-228600">
              <a:buFont typeface="Arial" panose="020B0604020202020204" pitchFamily="34" charset="0"/>
              <a:buChar char="•"/>
              <a:defRPr/>
            </a:lvl2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xmlns="" id="{2BAFE591-1E8A-4D20-9DED-FB54041E07C9}"/>
              </a:ext>
            </a:extLst>
          </p:cNvPr>
          <p:cNvSpPr>
            <a:spLocks noGrp="1"/>
          </p:cNvSpPr>
          <p:nvPr>
            <p:ph type="dt" sz="half" idx="10"/>
          </p:nvPr>
        </p:nvSpPr>
        <p:spPr>
          <a:xfrm>
            <a:off x="838200" y="6356350"/>
            <a:ext cx="2743200" cy="365125"/>
          </a:xfrm>
          <a:prstGeom prst="rect">
            <a:avLst/>
          </a:prstGeom>
        </p:spPr>
        <p:txBody>
          <a:bodyPr/>
          <a:lstStyle/>
          <a:p>
            <a:endParaRPr lang="en-US" dirty="0"/>
          </a:p>
        </p:txBody>
      </p:sp>
      <p:sp>
        <p:nvSpPr>
          <p:cNvPr id="5" name="Footer Placeholder 4">
            <a:extLst>
              <a:ext uri="{FF2B5EF4-FFF2-40B4-BE49-F238E27FC236}">
                <a16:creationId xmlns:a16="http://schemas.microsoft.com/office/drawing/2014/main" xmlns="" id="{FB2EDBFA-725B-4439-96C1-267D033E5538}"/>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6" name="Slide Number Placeholder 5">
            <a:extLst>
              <a:ext uri="{FF2B5EF4-FFF2-40B4-BE49-F238E27FC236}">
                <a16:creationId xmlns:a16="http://schemas.microsoft.com/office/drawing/2014/main" xmlns="" id="{67158FA3-F643-4AA8-8DAE-C8BADCD94ABF}"/>
              </a:ext>
            </a:extLst>
          </p:cNvPr>
          <p:cNvSpPr>
            <a:spLocks noGrp="1"/>
          </p:cNvSpPr>
          <p:nvPr>
            <p:ph type="sldNum" sz="quarter" idx="12"/>
          </p:nvPr>
        </p:nvSpPr>
        <p:spPr>
          <a:xfrm>
            <a:off x="9260591" y="6333490"/>
            <a:ext cx="2743200" cy="365125"/>
          </a:xfrm>
          <a:prstGeom prst="rect">
            <a:avLst/>
          </a:prstGeom>
        </p:spPr>
        <p:txBody>
          <a:bodyPr/>
          <a:lstStyle>
            <a:lvl1pPr algn="r">
              <a:defRPr sz="2000" b="1">
                <a:solidFill>
                  <a:schemeClr val="tx1"/>
                </a:solidFill>
              </a:defRPr>
            </a:lvl1pPr>
          </a:lstStyle>
          <a:p>
            <a:fld id="{7F5AC743-F530-4263-8389-E45A994BFB2A}" type="slidenum">
              <a:rPr lang="en-US" smtClean="0"/>
              <a:pPr/>
              <a:t>‹#›</a:t>
            </a:fld>
            <a:endParaRPr lang="en-US" dirty="0"/>
          </a:p>
        </p:txBody>
      </p:sp>
      <p:sp>
        <p:nvSpPr>
          <p:cNvPr id="7" name="Rectangle 6">
            <a:extLst>
              <a:ext uri="{FF2B5EF4-FFF2-40B4-BE49-F238E27FC236}">
                <a16:creationId xmlns:a16="http://schemas.microsoft.com/office/drawing/2014/main" xmlns="" id="{D593F701-57EC-46E3-9009-E66105ABA96A}"/>
              </a:ext>
            </a:extLst>
          </p:cNvPr>
          <p:cNvSpPr/>
          <p:nvPr userDrawn="1"/>
        </p:nvSpPr>
        <p:spPr>
          <a:xfrm>
            <a:off x="0" y="676508"/>
            <a:ext cx="838200" cy="706244"/>
          </a:xfrm>
          <a:prstGeom prst="rect">
            <a:avLst/>
          </a:prstGeom>
          <a:solidFill>
            <a:schemeClr val="accent1">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dirty="0"/>
          </a:p>
        </p:txBody>
      </p:sp>
      <p:sp>
        <p:nvSpPr>
          <p:cNvPr id="8" name="Rectangle 7">
            <a:extLst>
              <a:ext uri="{FF2B5EF4-FFF2-40B4-BE49-F238E27FC236}">
                <a16:creationId xmlns:a16="http://schemas.microsoft.com/office/drawing/2014/main" xmlns="" id="{43FD505D-01B3-4BB5-9704-BE0D0753C691}"/>
              </a:ext>
            </a:extLst>
          </p:cNvPr>
          <p:cNvSpPr/>
          <p:nvPr userDrawn="1"/>
        </p:nvSpPr>
        <p:spPr>
          <a:xfrm>
            <a:off x="0" y="6720840"/>
            <a:ext cx="12192000" cy="13716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593424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715B86D-8264-47E7-A05B-A9472C00CBD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xmlns="" id="{7462A1C3-3836-446D-957F-FDC8EC7F5D6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xmlns="" id="{A51F28F4-0786-4542-AA3D-44409A101ED4}"/>
              </a:ext>
            </a:extLst>
          </p:cNvPr>
          <p:cNvSpPr>
            <a:spLocks noGrp="1"/>
          </p:cNvSpPr>
          <p:nvPr>
            <p:ph type="dt" sz="half" idx="10"/>
          </p:nvPr>
        </p:nvSpPr>
        <p:spPr>
          <a:xfrm>
            <a:off x="838200" y="6356350"/>
            <a:ext cx="2743200" cy="365125"/>
          </a:xfrm>
          <a:prstGeom prst="rect">
            <a:avLst/>
          </a:prstGeom>
        </p:spPr>
        <p:txBody>
          <a:bodyPr/>
          <a:lstStyle/>
          <a:p>
            <a:endParaRPr lang="en-US" dirty="0"/>
          </a:p>
        </p:txBody>
      </p:sp>
      <p:sp>
        <p:nvSpPr>
          <p:cNvPr id="5" name="Footer Placeholder 4">
            <a:extLst>
              <a:ext uri="{FF2B5EF4-FFF2-40B4-BE49-F238E27FC236}">
                <a16:creationId xmlns:a16="http://schemas.microsoft.com/office/drawing/2014/main" xmlns="" id="{A0423AEB-6280-45F7-90DD-F5A31A3160B1}"/>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6" name="Slide Number Placeholder 5">
            <a:extLst>
              <a:ext uri="{FF2B5EF4-FFF2-40B4-BE49-F238E27FC236}">
                <a16:creationId xmlns:a16="http://schemas.microsoft.com/office/drawing/2014/main" xmlns="" id="{F1FF7736-24CD-4D84-9C05-F3D1DBDEF5DC}"/>
              </a:ext>
            </a:extLst>
          </p:cNvPr>
          <p:cNvSpPr>
            <a:spLocks noGrp="1"/>
          </p:cNvSpPr>
          <p:nvPr>
            <p:ph type="sldNum" sz="quarter" idx="12"/>
          </p:nvPr>
        </p:nvSpPr>
        <p:spPr>
          <a:xfrm>
            <a:off x="8610600" y="6356350"/>
            <a:ext cx="2743200" cy="365125"/>
          </a:xfrm>
          <a:prstGeom prst="rect">
            <a:avLst/>
          </a:prstGeom>
        </p:spPr>
        <p:txBody>
          <a:bodyPr/>
          <a:lstStyle>
            <a:lvl1pPr algn="r">
              <a:defRPr/>
            </a:lvl1pPr>
          </a:lstStyle>
          <a:p>
            <a:fld id="{6F88AC42-3878-4AC3-AFF9-08C56054504B}" type="slidenum">
              <a:rPr lang="en-US" smtClean="0"/>
              <a:pPr/>
              <a:t>‹#›</a:t>
            </a:fld>
            <a:endParaRPr lang="en-US" dirty="0"/>
          </a:p>
        </p:txBody>
      </p:sp>
    </p:spTree>
    <p:extLst>
      <p:ext uri="{BB962C8B-B14F-4D97-AF65-F5344CB8AC3E}">
        <p14:creationId xmlns:p14="http://schemas.microsoft.com/office/powerpoint/2010/main" val="16170351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36DB23D-46CB-424A-AE54-E53E2D064EF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04BF85A5-6E6D-497F-B63F-29B8EE1036BD}"/>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xmlns="" id="{0DBB43E6-6542-4C03-8FA9-62FC12AA5CA1}"/>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xmlns="" id="{3D7B9E58-079A-4044-B463-1B7CD6D4581D}"/>
              </a:ext>
            </a:extLst>
          </p:cNvPr>
          <p:cNvSpPr>
            <a:spLocks noGrp="1"/>
          </p:cNvSpPr>
          <p:nvPr>
            <p:ph type="dt" sz="half" idx="10"/>
          </p:nvPr>
        </p:nvSpPr>
        <p:spPr>
          <a:xfrm>
            <a:off x="838200" y="6356350"/>
            <a:ext cx="2743200" cy="365125"/>
          </a:xfrm>
          <a:prstGeom prst="rect">
            <a:avLst/>
          </a:prstGeom>
        </p:spPr>
        <p:txBody>
          <a:bodyPr/>
          <a:lstStyle/>
          <a:p>
            <a:endParaRPr lang="en-US" dirty="0"/>
          </a:p>
        </p:txBody>
      </p:sp>
      <p:sp>
        <p:nvSpPr>
          <p:cNvPr id="6" name="Footer Placeholder 5">
            <a:extLst>
              <a:ext uri="{FF2B5EF4-FFF2-40B4-BE49-F238E27FC236}">
                <a16:creationId xmlns:a16="http://schemas.microsoft.com/office/drawing/2014/main" xmlns="" id="{02412010-6E9E-435F-8ACA-CC38B8EBB125}"/>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7" name="Slide Number Placeholder 6">
            <a:extLst>
              <a:ext uri="{FF2B5EF4-FFF2-40B4-BE49-F238E27FC236}">
                <a16:creationId xmlns:a16="http://schemas.microsoft.com/office/drawing/2014/main" xmlns="" id="{7F66A727-F0CE-4D45-8E97-E520B6C1A726}"/>
              </a:ext>
            </a:extLst>
          </p:cNvPr>
          <p:cNvSpPr>
            <a:spLocks noGrp="1"/>
          </p:cNvSpPr>
          <p:nvPr>
            <p:ph type="sldNum" sz="quarter" idx="12"/>
          </p:nvPr>
        </p:nvSpPr>
        <p:spPr>
          <a:xfrm>
            <a:off x="8610600" y="6356350"/>
            <a:ext cx="2743200" cy="365125"/>
          </a:xfrm>
          <a:prstGeom prst="rect">
            <a:avLst/>
          </a:prstGeom>
        </p:spPr>
        <p:txBody>
          <a:bodyPr/>
          <a:lstStyle/>
          <a:p>
            <a:fld id="{6F88AC42-3878-4AC3-AFF9-08C56054504B}" type="slidenum">
              <a:rPr lang="en-US" smtClean="0"/>
              <a:t>‹#›</a:t>
            </a:fld>
            <a:endParaRPr lang="en-US" dirty="0"/>
          </a:p>
        </p:txBody>
      </p:sp>
    </p:spTree>
    <p:extLst>
      <p:ext uri="{BB962C8B-B14F-4D97-AF65-F5344CB8AC3E}">
        <p14:creationId xmlns:p14="http://schemas.microsoft.com/office/powerpoint/2010/main" val="25015705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C1810E7-E2E4-4B1F-AFA9-F8DFAFE08F5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xmlns="" id="{0BB504C9-466E-49AB-AD70-8B72CFCF1CF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xmlns="" id="{6D19EC65-365A-4737-BD67-979663F11136}"/>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xmlns="" id="{539A190F-DCB7-4DD6-A191-F20C16DD341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xmlns="" id="{B8F0FEE0-B429-411D-AD7D-7EB8D6E916DE}"/>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xmlns="" id="{BF39705D-14CC-4A1C-82B2-1565C8504E15}"/>
              </a:ext>
            </a:extLst>
          </p:cNvPr>
          <p:cNvSpPr>
            <a:spLocks noGrp="1"/>
          </p:cNvSpPr>
          <p:nvPr>
            <p:ph type="dt" sz="half" idx="10"/>
          </p:nvPr>
        </p:nvSpPr>
        <p:spPr>
          <a:xfrm>
            <a:off x="838200" y="6356350"/>
            <a:ext cx="2743200" cy="365125"/>
          </a:xfrm>
          <a:prstGeom prst="rect">
            <a:avLst/>
          </a:prstGeom>
        </p:spPr>
        <p:txBody>
          <a:bodyPr/>
          <a:lstStyle/>
          <a:p>
            <a:endParaRPr lang="en-US" dirty="0"/>
          </a:p>
        </p:txBody>
      </p:sp>
      <p:sp>
        <p:nvSpPr>
          <p:cNvPr id="8" name="Footer Placeholder 7">
            <a:extLst>
              <a:ext uri="{FF2B5EF4-FFF2-40B4-BE49-F238E27FC236}">
                <a16:creationId xmlns:a16="http://schemas.microsoft.com/office/drawing/2014/main" xmlns="" id="{09DDFD4C-9372-46FC-B5A6-7F6C49361859}"/>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9" name="Slide Number Placeholder 8">
            <a:extLst>
              <a:ext uri="{FF2B5EF4-FFF2-40B4-BE49-F238E27FC236}">
                <a16:creationId xmlns:a16="http://schemas.microsoft.com/office/drawing/2014/main" xmlns="" id="{70299001-CD52-460F-943A-6B434002F4E4}"/>
              </a:ext>
            </a:extLst>
          </p:cNvPr>
          <p:cNvSpPr>
            <a:spLocks noGrp="1"/>
          </p:cNvSpPr>
          <p:nvPr>
            <p:ph type="sldNum" sz="quarter" idx="12"/>
          </p:nvPr>
        </p:nvSpPr>
        <p:spPr>
          <a:xfrm>
            <a:off x="8610600" y="6356350"/>
            <a:ext cx="2743200" cy="365125"/>
          </a:xfrm>
          <a:prstGeom prst="rect">
            <a:avLst/>
          </a:prstGeom>
        </p:spPr>
        <p:txBody>
          <a:bodyPr/>
          <a:lstStyle/>
          <a:p>
            <a:fld id="{6F88AC42-3878-4AC3-AFF9-08C56054504B}" type="slidenum">
              <a:rPr lang="en-US" smtClean="0"/>
              <a:t>‹#›</a:t>
            </a:fld>
            <a:endParaRPr lang="en-US" dirty="0"/>
          </a:p>
        </p:txBody>
      </p:sp>
    </p:spTree>
    <p:extLst>
      <p:ext uri="{BB962C8B-B14F-4D97-AF65-F5344CB8AC3E}">
        <p14:creationId xmlns:p14="http://schemas.microsoft.com/office/powerpoint/2010/main" val="3773534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618458B-DF55-4882-A2B0-6A61471C121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xmlns="" id="{9FD4ACB2-C499-4614-964A-AA43FC0A547B}"/>
              </a:ext>
            </a:extLst>
          </p:cNvPr>
          <p:cNvSpPr>
            <a:spLocks noGrp="1"/>
          </p:cNvSpPr>
          <p:nvPr>
            <p:ph type="dt" sz="half" idx="10"/>
          </p:nvPr>
        </p:nvSpPr>
        <p:spPr>
          <a:xfrm>
            <a:off x="838200" y="6356350"/>
            <a:ext cx="2743200" cy="365125"/>
          </a:xfrm>
          <a:prstGeom prst="rect">
            <a:avLst/>
          </a:prstGeom>
        </p:spPr>
        <p:txBody>
          <a:bodyPr/>
          <a:lstStyle/>
          <a:p>
            <a:endParaRPr lang="en-US" dirty="0"/>
          </a:p>
        </p:txBody>
      </p:sp>
      <p:sp>
        <p:nvSpPr>
          <p:cNvPr id="4" name="Footer Placeholder 3">
            <a:extLst>
              <a:ext uri="{FF2B5EF4-FFF2-40B4-BE49-F238E27FC236}">
                <a16:creationId xmlns:a16="http://schemas.microsoft.com/office/drawing/2014/main" xmlns="" id="{94BE7D1B-F42E-401B-9324-83E99D294856}"/>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5" name="Slide Number Placeholder 4">
            <a:extLst>
              <a:ext uri="{FF2B5EF4-FFF2-40B4-BE49-F238E27FC236}">
                <a16:creationId xmlns:a16="http://schemas.microsoft.com/office/drawing/2014/main" xmlns="" id="{993BBDA7-01F3-4DC6-9B6C-D82E16F5BDD2}"/>
              </a:ext>
            </a:extLst>
          </p:cNvPr>
          <p:cNvSpPr>
            <a:spLocks noGrp="1"/>
          </p:cNvSpPr>
          <p:nvPr>
            <p:ph type="sldNum" sz="quarter" idx="12"/>
          </p:nvPr>
        </p:nvSpPr>
        <p:spPr>
          <a:xfrm>
            <a:off x="8610600" y="6356350"/>
            <a:ext cx="2743200" cy="365125"/>
          </a:xfrm>
          <a:prstGeom prst="rect">
            <a:avLst/>
          </a:prstGeom>
        </p:spPr>
        <p:txBody>
          <a:bodyPr/>
          <a:lstStyle/>
          <a:p>
            <a:fld id="{6F88AC42-3878-4AC3-AFF9-08C56054504B}" type="slidenum">
              <a:rPr lang="en-US" smtClean="0"/>
              <a:t>‹#›</a:t>
            </a:fld>
            <a:endParaRPr lang="en-US" dirty="0"/>
          </a:p>
        </p:txBody>
      </p:sp>
    </p:spTree>
    <p:extLst>
      <p:ext uri="{BB962C8B-B14F-4D97-AF65-F5344CB8AC3E}">
        <p14:creationId xmlns:p14="http://schemas.microsoft.com/office/powerpoint/2010/main" val="40868842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D55A502C-1618-434C-BEC4-5D7F8E336294}"/>
              </a:ext>
            </a:extLst>
          </p:cNvPr>
          <p:cNvSpPr>
            <a:spLocks noGrp="1"/>
          </p:cNvSpPr>
          <p:nvPr>
            <p:ph type="dt" sz="half" idx="10"/>
          </p:nvPr>
        </p:nvSpPr>
        <p:spPr>
          <a:xfrm>
            <a:off x="838200" y="6356350"/>
            <a:ext cx="2743200" cy="365125"/>
          </a:xfrm>
          <a:prstGeom prst="rect">
            <a:avLst/>
          </a:prstGeom>
        </p:spPr>
        <p:txBody>
          <a:bodyPr/>
          <a:lstStyle/>
          <a:p>
            <a:endParaRPr lang="en-US" dirty="0"/>
          </a:p>
        </p:txBody>
      </p:sp>
      <p:sp>
        <p:nvSpPr>
          <p:cNvPr id="3" name="Footer Placeholder 2">
            <a:extLst>
              <a:ext uri="{FF2B5EF4-FFF2-40B4-BE49-F238E27FC236}">
                <a16:creationId xmlns:a16="http://schemas.microsoft.com/office/drawing/2014/main" xmlns="" id="{08E98BCA-D121-4B13-B150-EDF310DCFECB}"/>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4" name="Slide Number Placeholder 3">
            <a:extLst>
              <a:ext uri="{FF2B5EF4-FFF2-40B4-BE49-F238E27FC236}">
                <a16:creationId xmlns:a16="http://schemas.microsoft.com/office/drawing/2014/main" xmlns="" id="{DA4465D0-4977-4D25-A340-E4AE2F89B419}"/>
              </a:ext>
            </a:extLst>
          </p:cNvPr>
          <p:cNvSpPr>
            <a:spLocks noGrp="1"/>
          </p:cNvSpPr>
          <p:nvPr>
            <p:ph type="sldNum" sz="quarter" idx="12"/>
          </p:nvPr>
        </p:nvSpPr>
        <p:spPr>
          <a:xfrm>
            <a:off x="8610600" y="6356350"/>
            <a:ext cx="2743200" cy="365125"/>
          </a:xfrm>
          <a:prstGeom prst="rect">
            <a:avLst/>
          </a:prstGeom>
        </p:spPr>
        <p:txBody>
          <a:bodyPr/>
          <a:lstStyle/>
          <a:p>
            <a:fld id="{6F88AC42-3878-4AC3-AFF9-08C56054504B}" type="slidenum">
              <a:rPr lang="en-US" smtClean="0"/>
              <a:t>‹#›</a:t>
            </a:fld>
            <a:endParaRPr lang="en-US" dirty="0"/>
          </a:p>
        </p:txBody>
      </p:sp>
    </p:spTree>
    <p:extLst>
      <p:ext uri="{BB962C8B-B14F-4D97-AF65-F5344CB8AC3E}">
        <p14:creationId xmlns:p14="http://schemas.microsoft.com/office/powerpoint/2010/main" val="24748766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5102B16-3C2B-4DE0-BA19-09B45B311E1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xmlns="" id="{23BBCD8B-2587-4D1A-B3B0-7861B4ED79F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xmlns="" id="{F8BC7CAC-C8F9-4B79-A3FC-9D57FFABE81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xmlns="" id="{75285350-36C9-43AF-B35A-A9E556D3DAE0}"/>
              </a:ext>
            </a:extLst>
          </p:cNvPr>
          <p:cNvSpPr>
            <a:spLocks noGrp="1"/>
          </p:cNvSpPr>
          <p:nvPr>
            <p:ph type="dt" sz="half" idx="10"/>
          </p:nvPr>
        </p:nvSpPr>
        <p:spPr>
          <a:xfrm>
            <a:off x="838200" y="6356350"/>
            <a:ext cx="2743200" cy="365125"/>
          </a:xfrm>
          <a:prstGeom prst="rect">
            <a:avLst/>
          </a:prstGeom>
        </p:spPr>
        <p:txBody>
          <a:bodyPr/>
          <a:lstStyle/>
          <a:p>
            <a:endParaRPr lang="en-US" dirty="0"/>
          </a:p>
        </p:txBody>
      </p:sp>
      <p:sp>
        <p:nvSpPr>
          <p:cNvPr id="6" name="Footer Placeholder 5">
            <a:extLst>
              <a:ext uri="{FF2B5EF4-FFF2-40B4-BE49-F238E27FC236}">
                <a16:creationId xmlns:a16="http://schemas.microsoft.com/office/drawing/2014/main" xmlns="" id="{42E29EF9-127B-4F1F-BF36-630462324164}"/>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7" name="Slide Number Placeholder 6">
            <a:extLst>
              <a:ext uri="{FF2B5EF4-FFF2-40B4-BE49-F238E27FC236}">
                <a16:creationId xmlns:a16="http://schemas.microsoft.com/office/drawing/2014/main" xmlns="" id="{BFFE0AD1-9AC9-453D-8A9F-DBDEE29055AB}"/>
              </a:ext>
            </a:extLst>
          </p:cNvPr>
          <p:cNvSpPr>
            <a:spLocks noGrp="1"/>
          </p:cNvSpPr>
          <p:nvPr>
            <p:ph type="sldNum" sz="quarter" idx="12"/>
          </p:nvPr>
        </p:nvSpPr>
        <p:spPr>
          <a:xfrm>
            <a:off x="8610600" y="6356350"/>
            <a:ext cx="2743200" cy="365125"/>
          </a:xfrm>
          <a:prstGeom prst="rect">
            <a:avLst/>
          </a:prstGeom>
        </p:spPr>
        <p:txBody>
          <a:bodyPr/>
          <a:lstStyle/>
          <a:p>
            <a:fld id="{6F88AC42-3878-4AC3-AFF9-08C56054504B}" type="slidenum">
              <a:rPr lang="en-US" smtClean="0"/>
              <a:t>‹#›</a:t>
            </a:fld>
            <a:endParaRPr lang="en-US" dirty="0"/>
          </a:p>
        </p:txBody>
      </p:sp>
    </p:spTree>
    <p:extLst>
      <p:ext uri="{BB962C8B-B14F-4D97-AF65-F5344CB8AC3E}">
        <p14:creationId xmlns:p14="http://schemas.microsoft.com/office/powerpoint/2010/main" val="31117417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CE6A5895-915A-4CA7-9A20-417CE52D8EB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xmlns="" id="{492008DD-971D-45D1-AAC7-458544C7D6A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91233610"/>
      </p:ext>
    </p:extLst>
  </p:cSld>
  <p:clrMap bg1="lt1" tx1="dk1" bg2="lt2" tx2="dk2" accent1="accent1" accent2="accent2" accent3="accent3" accent4="accent4" accent5="accent5" accent6="accent6" hlink="hlink" folHlink="folHlink"/>
  <p:sldLayoutIdLst>
    <p:sldLayoutId id="2147483690"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3.xml"/><Relationship Id="rId1" Type="http://schemas.openxmlformats.org/officeDocument/2006/relationships/tags" Target="../tags/tag7.xml"/><Relationship Id="rId5" Type="http://schemas.openxmlformats.org/officeDocument/2006/relationships/image" Target="../media/image20.sv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0.xml"/><Relationship Id="rId7" Type="http://schemas.openxmlformats.org/officeDocument/2006/relationships/image" Target="../media/image24.svg"/><Relationship Id="rId2" Type="http://schemas.openxmlformats.org/officeDocument/2006/relationships/slideLayout" Target="../slideLayouts/slideLayout3.xml"/><Relationship Id="rId1" Type="http://schemas.openxmlformats.org/officeDocument/2006/relationships/tags" Target="../tags/tag8.xml"/><Relationship Id="rId6" Type="http://schemas.openxmlformats.org/officeDocument/2006/relationships/image" Target="../media/image14.png"/><Relationship Id="rId5" Type="http://schemas.openxmlformats.org/officeDocument/2006/relationships/image" Target="../media/image22.sv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3.xml"/><Relationship Id="rId1" Type="http://schemas.openxmlformats.org/officeDocument/2006/relationships/tags" Target="../tags/tag9.xml"/><Relationship Id="rId5" Type="http://schemas.openxmlformats.org/officeDocument/2006/relationships/image" Target="../media/image22.svg"/><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3.xml"/><Relationship Id="rId1" Type="http://schemas.openxmlformats.org/officeDocument/2006/relationships/tags" Target="../tags/tag10.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4.xml"/><Relationship Id="rId7" Type="http://schemas.openxmlformats.org/officeDocument/2006/relationships/image" Target="../media/image28.svg"/><Relationship Id="rId2" Type="http://schemas.openxmlformats.org/officeDocument/2006/relationships/slideLayout" Target="../slideLayouts/slideLayout3.xml"/><Relationship Id="rId1" Type="http://schemas.openxmlformats.org/officeDocument/2006/relationships/tags" Target="../tags/tag11.xml"/><Relationship Id="rId6" Type="http://schemas.openxmlformats.org/officeDocument/2006/relationships/image" Target="../media/image16.png"/><Relationship Id="rId5" Type="http://schemas.openxmlformats.org/officeDocument/2006/relationships/image" Target="../media/image26.svg"/><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8" Type="http://schemas.openxmlformats.org/officeDocument/2006/relationships/image" Target="../media/image34.svg"/><Relationship Id="rId3" Type="http://schemas.openxmlformats.org/officeDocument/2006/relationships/image" Target="../media/image17.png"/><Relationship Id="rId7" Type="http://schemas.openxmlformats.org/officeDocument/2006/relationships/image" Target="../media/image19.png"/><Relationship Id="rId12" Type="http://schemas.openxmlformats.org/officeDocument/2006/relationships/image" Target="../media/image38.svg"/><Relationship Id="rId2" Type="http://schemas.openxmlformats.org/officeDocument/2006/relationships/slideLayout" Target="../slideLayouts/slideLayout3.xml"/><Relationship Id="rId1" Type="http://schemas.openxmlformats.org/officeDocument/2006/relationships/tags" Target="../tags/tag12.xml"/><Relationship Id="rId6" Type="http://schemas.openxmlformats.org/officeDocument/2006/relationships/image" Target="../media/image32.svg"/><Relationship Id="rId11" Type="http://schemas.openxmlformats.org/officeDocument/2006/relationships/image" Target="../media/image21.png"/><Relationship Id="rId5" Type="http://schemas.openxmlformats.org/officeDocument/2006/relationships/image" Target="../media/image18.png"/><Relationship Id="rId10" Type="http://schemas.openxmlformats.org/officeDocument/2006/relationships/image" Target="../media/image36.svg"/><Relationship Id="rId4" Type="http://schemas.openxmlformats.org/officeDocument/2006/relationships/image" Target="../media/image30.svg"/><Relationship Id="rId9"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2.emf"/><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5.xml"/><Relationship Id="rId7" Type="http://schemas.openxmlformats.org/officeDocument/2006/relationships/image" Target="../media/image42.svg"/><Relationship Id="rId2" Type="http://schemas.openxmlformats.org/officeDocument/2006/relationships/slideLayout" Target="../slideLayouts/slideLayout3.xml"/><Relationship Id="rId1" Type="http://schemas.openxmlformats.org/officeDocument/2006/relationships/tags" Target="../tags/tag13.xml"/><Relationship Id="rId6" Type="http://schemas.openxmlformats.org/officeDocument/2006/relationships/image" Target="../media/image25.png"/><Relationship Id="rId5" Type="http://schemas.openxmlformats.org/officeDocument/2006/relationships/image" Target="../media/image40.svg"/><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slideLayout" Target="../slideLayouts/slideLayout3.xml"/><Relationship Id="rId1" Type="http://schemas.openxmlformats.org/officeDocument/2006/relationships/tags" Target="../tags/tag14.xml"/><Relationship Id="rId6" Type="http://schemas.openxmlformats.org/officeDocument/2006/relationships/image" Target="../media/image22.svg"/><Relationship Id="rId5" Type="http://schemas.openxmlformats.org/officeDocument/2006/relationships/image" Target="../media/image13.png"/><Relationship Id="rId4" Type="http://schemas.openxmlformats.org/officeDocument/2006/relationships/image" Target="../media/image44.svg"/></Relationships>
</file>

<file path=ppt/slides/_rels/slide2.xml.rels><?xml version="1.0" encoding="UTF-8" standalone="yes"?>
<Relationships xmlns="http://schemas.openxmlformats.org/package/2006/relationships"><Relationship Id="rId8" Type="http://schemas.openxmlformats.org/officeDocument/2006/relationships/image" Target="../media/image5.jpeg"/><Relationship Id="rId3" Type="http://schemas.openxmlformats.org/officeDocument/2006/relationships/notesSlide" Target="../notesSlides/notesSlide2.xml"/><Relationship Id="rId7" Type="http://schemas.openxmlformats.org/officeDocument/2006/relationships/hyperlink" Target="https://www.techpartz.com/" TargetMode="External"/><Relationship Id="rId2" Type="http://schemas.openxmlformats.org/officeDocument/2006/relationships/slideLayout" Target="../slideLayouts/slideLayout1.xml"/><Relationship Id="rId1" Type="http://schemas.openxmlformats.org/officeDocument/2006/relationships/tags" Target="../tags/tag1.xml"/><Relationship Id="rId6" Type="http://schemas.openxmlformats.org/officeDocument/2006/relationships/hyperlink" Target="https://www.businesswire.com/" TargetMode="External"/><Relationship Id="rId5" Type="http://schemas.openxmlformats.org/officeDocument/2006/relationships/image" Target="../media/image4.jpeg"/><Relationship Id="rId4" Type="http://schemas.openxmlformats.org/officeDocument/2006/relationships/image" Target="../media/image3.jp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3.xml"/><Relationship Id="rId1" Type="http://schemas.openxmlformats.org/officeDocument/2006/relationships/tags" Target="../tags/tag15.xml"/><Relationship Id="rId5" Type="http://schemas.openxmlformats.org/officeDocument/2006/relationships/image" Target="../media/image46.svg"/><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3" Type="http://schemas.openxmlformats.org/officeDocument/2006/relationships/image" Target="../media/image26.svg"/><Relationship Id="rId7" Type="http://schemas.openxmlformats.org/officeDocument/2006/relationships/image" Target="../media/image46.svg"/><Relationship Id="rId2" Type="http://schemas.openxmlformats.org/officeDocument/2006/relationships/image" Target="../media/image15.png"/><Relationship Id="rId1" Type="http://schemas.openxmlformats.org/officeDocument/2006/relationships/slideLayout" Target="../slideLayouts/slideLayout3.xml"/><Relationship Id="rId6" Type="http://schemas.openxmlformats.org/officeDocument/2006/relationships/image" Target="../media/image29.png"/><Relationship Id="rId5" Type="http://schemas.openxmlformats.org/officeDocument/2006/relationships/image" Target="../media/image40.svg"/><Relationship Id="rId4" Type="http://schemas.openxmlformats.org/officeDocument/2006/relationships/image" Target="../media/image28.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3.xml"/><Relationship Id="rId1" Type="http://schemas.openxmlformats.org/officeDocument/2006/relationships/tags" Target="../tags/tag16.xml"/><Relationship Id="rId5" Type="http://schemas.openxmlformats.org/officeDocument/2006/relationships/image" Target="../media/image56.svg"/><Relationship Id="rId4" Type="http://schemas.openxmlformats.org/officeDocument/2006/relationships/image" Target="../media/image30.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3.xml"/><Relationship Id="rId1" Type="http://schemas.openxmlformats.org/officeDocument/2006/relationships/tags" Target="../tags/tag17.xml"/><Relationship Id="rId5" Type="http://schemas.openxmlformats.org/officeDocument/2006/relationships/image" Target="../media/image58.svg"/><Relationship Id="rId4" Type="http://schemas.openxmlformats.org/officeDocument/2006/relationships/image" Target="../media/image31.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3.xml"/><Relationship Id="rId1" Type="http://schemas.openxmlformats.org/officeDocument/2006/relationships/tags" Target="../tags/tag18.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3.xml"/><Relationship Id="rId1" Type="http://schemas.openxmlformats.org/officeDocument/2006/relationships/tags" Target="../tags/tag2.xml"/><Relationship Id="rId4" Type="http://schemas.openxmlformats.org/officeDocument/2006/relationships/chart" Target="../charts/chart1.xml"/></Relationships>
</file>

<file path=ppt/slides/_rels/slide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notesSlide" Target="../notesSlides/notesSlide4.xml"/><Relationship Id="rId7" Type="http://schemas.openxmlformats.org/officeDocument/2006/relationships/image" Target="../media/image11.svg"/><Relationship Id="rId2" Type="http://schemas.openxmlformats.org/officeDocument/2006/relationships/slideLayout" Target="../slideLayouts/slideLayout3.xml"/><Relationship Id="rId1" Type="http://schemas.openxmlformats.org/officeDocument/2006/relationships/tags" Target="../tags/tag3.xml"/><Relationship Id="rId6" Type="http://schemas.openxmlformats.org/officeDocument/2006/relationships/image" Target="../media/image7.png"/><Relationship Id="rId5" Type="http://schemas.openxmlformats.org/officeDocument/2006/relationships/image" Target="../media/image9.sv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3.xml"/><Relationship Id="rId1" Type="http://schemas.openxmlformats.org/officeDocument/2006/relationships/tags" Target="../tags/tag4.xml"/><Relationship Id="rId5" Type="http://schemas.openxmlformats.org/officeDocument/2006/relationships/image" Target="../media/image14.sv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3.xml"/><Relationship Id="rId1" Type="http://schemas.openxmlformats.org/officeDocument/2006/relationships/tags" Target="../tags/tag5.xml"/><Relationship Id="rId5" Type="http://schemas.openxmlformats.org/officeDocument/2006/relationships/image" Target="../media/image16.sv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3.xml"/><Relationship Id="rId1" Type="http://schemas.openxmlformats.org/officeDocument/2006/relationships/tags" Target="../tags/tag6.xml"/><Relationship Id="rId5" Type="http://schemas.openxmlformats.org/officeDocument/2006/relationships/image" Target="../media/image18.sv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xmlns="" id="{E8E18EFB-C015-4446-A9E6-6036D64D2C1C}"/>
              </a:ext>
            </a:extLst>
          </p:cNvPr>
          <p:cNvSpPr/>
          <p:nvPr/>
        </p:nvSpPr>
        <p:spPr>
          <a:xfrm>
            <a:off x="1638300" y="3556318"/>
            <a:ext cx="8892540" cy="1572879"/>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xmlns="" id="{FE066D3C-7DAA-4EFB-9830-7E11AC8C9725}"/>
              </a:ext>
            </a:extLst>
          </p:cNvPr>
          <p:cNvSpPr/>
          <p:nvPr/>
        </p:nvSpPr>
        <p:spPr>
          <a:xfrm>
            <a:off x="838200" y="1658303"/>
            <a:ext cx="10485120" cy="1882775"/>
          </a:xfrm>
          <a:prstGeom prst="rect">
            <a:avLst/>
          </a:prstGeom>
          <a:solidFill>
            <a:schemeClr val="accent1">
              <a:lumMod val="50000"/>
            </a:schemeClr>
          </a:solidFill>
          <a:ln w="19050">
            <a:solidFill>
              <a:schemeClr val="tx2">
                <a:lumMod val="75000"/>
              </a:schemeClr>
            </a:solidFill>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70912C21-9C09-4F04-B4E1-5A628C86D818}"/>
              </a:ext>
            </a:extLst>
          </p:cNvPr>
          <p:cNvSpPr>
            <a:spLocks noGrp="1"/>
          </p:cNvSpPr>
          <p:nvPr>
            <p:ph type="ctrTitle"/>
          </p:nvPr>
        </p:nvSpPr>
        <p:spPr>
          <a:xfrm>
            <a:off x="1524000" y="1122363"/>
            <a:ext cx="9144000" cy="2387600"/>
          </a:xfrm>
        </p:spPr>
        <p:txBody>
          <a:bodyPr>
            <a:normAutofit/>
          </a:bodyPr>
          <a:lstStyle/>
          <a:p>
            <a:r>
              <a:rPr lang="en-US" sz="4400" b="1" dirty="0">
                <a:solidFill>
                  <a:schemeClr val="bg1"/>
                </a:solidFill>
              </a:rPr>
              <a:t>Math Doesn’t Have to be Hard: </a:t>
            </a:r>
            <a:r>
              <a:rPr lang="en-US" sz="4000" b="1" dirty="0">
                <a:solidFill>
                  <a:schemeClr val="bg1"/>
                </a:solidFill>
              </a:rPr>
              <a:t/>
            </a:r>
            <a:br>
              <a:rPr lang="en-US" sz="4000" b="1" dirty="0">
                <a:solidFill>
                  <a:schemeClr val="bg1"/>
                </a:solidFill>
              </a:rPr>
            </a:br>
            <a:r>
              <a:rPr lang="en-US" sz="4000" dirty="0">
                <a:solidFill>
                  <a:schemeClr val="bg1"/>
                </a:solidFill>
              </a:rPr>
              <a:t>Logic Block Architectures to Enhance Low-Precision Multiply-Accumulate on FPGAs</a:t>
            </a:r>
          </a:p>
        </p:txBody>
      </p:sp>
      <p:sp>
        <p:nvSpPr>
          <p:cNvPr id="3" name="Subtitle 2">
            <a:extLst>
              <a:ext uri="{FF2B5EF4-FFF2-40B4-BE49-F238E27FC236}">
                <a16:creationId xmlns:a16="http://schemas.microsoft.com/office/drawing/2014/main" xmlns="" id="{213EA506-1E62-4115-9EF7-9BE8317F64E0}"/>
              </a:ext>
            </a:extLst>
          </p:cNvPr>
          <p:cNvSpPr>
            <a:spLocks noGrp="1"/>
          </p:cNvSpPr>
          <p:nvPr>
            <p:ph type="subTitle" idx="1"/>
          </p:nvPr>
        </p:nvSpPr>
        <p:spPr>
          <a:xfrm>
            <a:off x="1661160" y="3693478"/>
            <a:ext cx="8869680" cy="791542"/>
          </a:xfrm>
        </p:spPr>
        <p:txBody>
          <a:bodyPr>
            <a:normAutofit lnSpcReduction="10000"/>
          </a:bodyPr>
          <a:lstStyle/>
          <a:p>
            <a:r>
              <a:rPr lang="en-US" sz="2800" dirty="0">
                <a:solidFill>
                  <a:schemeClr val="accent1">
                    <a:lumMod val="50000"/>
                  </a:schemeClr>
                </a:solidFill>
              </a:rPr>
              <a:t>Andrew Boutros</a:t>
            </a:r>
            <a:r>
              <a:rPr lang="en-US" sz="2800" baseline="30000" dirty="0">
                <a:solidFill>
                  <a:schemeClr val="accent1">
                    <a:lumMod val="50000"/>
                  </a:schemeClr>
                </a:solidFill>
              </a:rPr>
              <a:t>1,2</a:t>
            </a:r>
            <a:r>
              <a:rPr lang="en-US" sz="2800" dirty="0">
                <a:solidFill>
                  <a:schemeClr val="accent1">
                    <a:lumMod val="50000"/>
                  </a:schemeClr>
                </a:solidFill>
              </a:rPr>
              <a:t>, Mohamed Eldafrawy</a:t>
            </a:r>
            <a:r>
              <a:rPr lang="en-US" sz="2800" baseline="30000" dirty="0">
                <a:solidFill>
                  <a:schemeClr val="accent1">
                    <a:lumMod val="50000"/>
                  </a:schemeClr>
                </a:solidFill>
              </a:rPr>
              <a:t>1</a:t>
            </a:r>
            <a:r>
              <a:rPr lang="en-US" sz="2800" dirty="0">
                <a:solidFill>
                  <a:schemeClr val="accent1">
                    <a:lumMod val="50000"/>
                  </a:schemeClr>
                </a:solidFill>
              </a:rPr>
              <a:t>, </a:t>
            </a:r>
            <a:r>
              <a:rPr lang="en-US" sz="2800" dirty="0" err="1">
                <a:solidFill>
                  <a:schemeClr val="accent1">
                    <a:lumMod val="50000"/>
                  </a:schemeClr>
                </a:solidFill>
              </a:rPr>
              <a:t>Sadegh</a:t>
            </a:r>
            <a:r>
              <a:rPr lang="en-US" sz="2800" dirty="0">
                <a:solidFill>
                  <a:schemeClr val="accent1">
                    <a:lumMod val="50000"/>
                  </a:schemeClr>
                </a:solidFill>
              </a:rPr>
              <a:t> Yazdanshenas</a:t>
            </a:r>
            <a:r>
              <a:rPr lang="en-US" sz="2800" baseline="30000" dirty="0">
                <a:solidFill>
                  <a:schemeClr val="accent1">
                    <a:lumMod val="50000"/>
                  </a:schemeClr>
                </a:solidFill>
              </a:rPr>
              <a:t>1</a:t>
            </a:r>
            <a:r>
              <a:rPr lang="en-US" sz="2800" dirty="0">
                <a:solidFill>
                  <a:schemeClr val="accent1">
                    <a:lumMod val="50000"/>
                  </a:schemeClr>
                </a:solidFill>
              </a:rPr>
              <a:t> &amp; </a:t>
            </a:r>
            <a:r>
              <a:rPr lang="en-US" sz="2800" b="1" u="sng" dirty="0">
                <a:solidFill>
                  <a:schemeClr val="accent1">
                    <a:lumMod val="50000"/>
                  </a:schemeClr>
                </a:solidFill>
              </a:rPr>
              <a:t>Vaughn Betz</a:t>
            </a:r>
            <a:r>
              <a:rPr lang="en-US" sz="2800" b="1" u="sng" baseline="30000" dirty="0">
                <a:solidFill>
                  <a:schemeClr val="accent1">
                    <a:lumMod val="50000"/>
                  </a:schemeClr>
                </a:solidFill>
              </a:rPr>
              <a:t>1,2</a:t>
            </a:r>
          </a:p>
        </p:txBody>
      </p:sp>
      <p:pic>
        <p:nvPicPr>
          <p:cNvPr id="13" name="Graphic 12">
            <a:extLst>
              <a:ext uri="{FF2B5EF4-FFF2-40B4-BE49-F238E27FC236}">
                <a16:creationId xmlns:a16="http://schemas.microsoft.com/office/drawing/2014/main" xmlns="" id="{97ED509E-6664-45F6-B6D6-24EBEE5B3EBE}"/>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2387611" y="6134100"/>
            <a:ext cx="3170688" cy="710519"/>
          </a:xfrm>
          <a:prstGeom prst="rect">
            <a:avLst/>
          </a:prstGeom>
        </p:spPr>
      </p:pic>
      <p:sp>
        <p:nvSpPr>
          <p:cNvPr id="7" name="Subtitle 2">
            <a:extLst>
              <a:ext uri="{FF2B5EF4-FFF2-40B4-BE49-F238E27FC236}">
                <a16:creationId xmlns:a16="http://schemas.microsoft.com/office/drawing/2014/main" xmlns="" id="{9BB8D8AE-631D-4C8E-958E-484EBE2D1A17}"/>
              </a:ext>
            </a:extLst>
          </p:cNvPr>
          <p:cNvSpPr txBox="1">
            <a:spLocks/>
          </p:cNvSpPr>
          <p:nvPr/>
        </p:nvSpPr>
        <p:spPr>
          <a:xfrm>
            <a:off x="1996440" y="3845878"/>
            <a:ext cx="8671560" cy="79154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US" sz="2800" b="1" u="sng" dirty="0">
              <a:solidFill>
                <a:schemeClr val="accent1">
                  <a:lumMod val="50000"/>
                </a:schemeClr>
              </a:solidFill>
            </a:endParaRPr>
          </a:p>
        </p:txBody>
      </p:sp>
      <p:sp>
        <p:nvSpPr>
          <p:cNvPr id="5" name="TextBox 4">
            <a:extLst>
              <a:ext uri="{FF2B5EF4-FFF2-40B4-BE49-F238E27FC236}">
                <a16:creationId xmlns:a16="http://schemas.microsoft.com/office/drawing/2014/main" xmlns="" id="{9EA499B2-EB10-4CB8-9293-0E50128DA4A5}"/>
              </a:ext>
            </a:extLst>
          </p:cNvPr>
          <p:cNvSpPr txBox="1"/>
          <p:nvPr/>
        </p:nvSpPr>
        <p:spPr>
          <a:xfrm>
            <a:off x="1638300" y="4454541"/>
            <a:ext cx="8892540" cy="584775"/>
          </a:xfrm>
          <a:prstGeom prst="rect">
            <a:avLst/>
          </a:prstGeom>
          <a:noFill/>
        </p:spPr>
        <p:txBody>
          <a:bodyPr wrap="square" rtlCol="0">
            <a:spAutoFit/>
          </a:bodyPr>
          <a:lstStyle/>
          <a:p>
            <a:pPr algn="ctr"/>
            <a:r>
              <a:rPr lang="en-US" sz="1600" baseline="30000" dirty="0">
                <a:solidFill>
                  <a:schemeClr val="accent1">
                    <a:lumMod val="50000"/>
                  </a:schemeClr>
                </a:solidFill>
              </a:rPr>
              <a:t>1</a:t>
            </a:r>
            <a:r>
              <a:rPr lang="en-US" sz="1600" dirty="0">
                <a:solidFill>
                  <a:schemeClr val="accent1">
                    <a:lumMod val="50000"/>
                  </a:schemeClr>
                </a:solidFill>
              </a:rPr>
              <a:t>Department of Electrical and Computer Engineering, University of Toronto, Toronto, ON, Canada</a:t>
            </a:r>
          </a:p>
          <a:p>
            <a:pPr algn="ctr"/>
            <a:r>
              <a:rPr lang="en-US" sz="1600" baseline="30000" dirty="0">
                <a:solidFill>
                  <a:schemeClr val="accent1">
                    <a:lumMod val="50000"/>
                  </a:schemeClr>
                </a:solidFill>
              </a:rPr>
              <a:t>2</a:t>
            </a:r>
            <a:r>
              <a:rPr lang="en-US" sz="1600" dirty="0">
                <a:solidFill>
                  <a:schemeClr val="accent1">
                    <a:lumMod val="50000"/>
                  </a:schemeClr>
                </a:solidFill>
              </a:rPr>
              <a:t>Vector Institute, Toronto, ON, Canada</a:t>
            </a:r>
          </a:p>
        </p:txBody>
      </p:sp>
      <p:cxnSp>
        <p:nvCxnSpPr>
          <p:cNvPr id="9" name="Straight Connector 8">
            <a:extLst>
              <a:ext uri="{FF2B5EF4-FFF2-40B4-BE49-F238E27FC236}">
                <a16:creationId xmlns:a16="http://schemas.microsoft.com/office/drawing/2014/main" xmlns="" id="{DD71FD12-FB05-4341-9D53-C24D08181002}"/>
              </a:ext>
            </a:extLst>
          </p:cNvPr>
          <p:cNvCxnSpPr/>
          <p:nvPr/>
        </p:nvCxnSpPr>
        <p:spPr>
          <a:xfrm>
            <a:off x="2522220" y="4462161"/>
            <a:ext cx="7261860" cy="0"/>
          </a:xfrm>
          <a:prstGeom prst="line">
            <a:avLst/>
          </a:prstGeom>
          <a:ln w="9525">
            <a:solidFill>
              <a:schemeClr val="accent3">
                <a:lumMod val="60000"/>
                <a:lumOff val="40000"/>
              </a:schemeClr>
            </a:solidFill>
          </a:ln>
          <a:effectLst>
            <a:outerShdw blurRad="50800" dist="127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xmlns="" id="{B59AD9DC-7951-4B8A-B1CC-7514B9F89D9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88492" y="6074699"/>
            <a:ext cx="2704148" cy="774458"/>
          </a:xfrm>
          <a:prstGeom prst="rect">
            <a:avLst/>
          </a:prstGeom>
        </p:spPr>
      </p:pic>
      <p:sp>
        <p:nvSpPr>
          <p:cNvPr id="12" name="TextBox 11">
            <a:extLst>
              <a:ext uri="{FF2B5EF4-FFF2-40B4-BE49-F238E27FC236}">
                <a16:creationId xmlns:a16="http://schemas.microsoft.com/office/drawing/2014/main" xmlns="" id="{AAC52211-BBA7-4B2C-8F36-DACAB1E65048}"/>
              </a:ext>
            </a:extLst>
          </p:cNvPr>
          <p:cNvSpPr txBox="1"/>
          <p:nvPr/>
        </p:nvSpPr>
        <p:spPr>
          <a:xfrm>
            <a:off x="4858289" y="5175512"/>
            <a:ext cx="2475421" cy="461665"/>
          </a:xfrm>
          <a:prstGeom prst="rect">
            <a:avLst/>
          </a:prstGeom>
          <a:noFill/>
        </p:spPr>
        <p:txBody>
          <a:bodyPr wrap="none" rtlCol="0">
            <a:spAutoFit/>
          </a:bodyPr>
          <a:lstStyle/>
          <a:p>
            <a:pPr>
              <a:tabLst>
                <a:tab pos="1144588" algn="l"/>
              </a:tabLst>
            </a:pPr>
            <a:r>
              <a:rPr lang="en-US" sz="2400" b="1" dirty="0">
                <a:solidFill>
                  <a:schemeClr val="accent1">
                    <a:lumMod val="50000"/>
                  </a:schemeClr>
                </a:solidFill>
              </a:rPr>
              <a:t>February 25, 2019</a:t>
            </a:r>
          </a:p>
        </p:txBody>
      </p:sp>
    </p:spTree>
    <p:extLst>
      <p:ext uri="{BB962C8B-B14F-4D97-AF65-F5344CB8AC3E}">
        <p14:creationId xmlns:p14="http://schemas.microsoft.com/office/powerpoint/2010/main" val="2260392958"/>
      </p:ext>
    </p:extLst>
  </p:cSld>
  <p:clrMapOvr>
    <a:masterClrMapping/>
  </p:clrMapOvr>
  <mc:AlternateContent xmlns:mc="http://schemas.openxmlformats.org/markup-compatibility/2006" xmlns:p14="http://schemas.microsoft.com/office/powerpoint/2010/main">
    <mc:Choice Requires="p14">
      <p:transition spd="slow" p14:dur="2000" advTm="10805"/>
    </mc:Choice>
    <mc:Fallback xmlns="">
      <p:transition spd="slow" advTm="10805"/>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D411CCE-588B-4C6B-AB66-287114D98F1A}"/>
              </a:ext>
            </a:extLst>
          </p:cNvPr>
          <p:cNvSpPr>
            <a:spLocks noGrp="1"/>
          </p:cNvSpPr>
          <p:nvPr>
            <p:ph type="title"/>
          </p:nvPr>
        </p:nvSpPr>
        <p:spPr/>
        <p:txBody>
          <a:bodyPr/>
          <a:lstStyle/>
          <a:p>
            <a:r>
              <a:rPr lang="en-US" dirty="0"/>
              <a:t>Multiplication Operation</a:t>
            </a:r>
          </a:p>
        </p:txBody>
      </p:sp>
      <p:sp>
        <p:nvSpPr>
          <p:cNvPr id="3" name="Content Placeholder 2">
            <a:extLst>
              <a:ext uri="{FF2B5EF4-FFF2-40B4-BE49-F238E27FC236}">
                <a16:creationId xmlns:a16="http://schemas.microsoft.com/office/drawing/2014/main" xmlns="" id="{39165AC7-8D36-4952-9DE7-85E72D77F297}"/>
              </a:ext>
            </a:extLst>
          </p:cNvPr>
          <p:cNvSpPr>
            <a:spLocks noGrp="1"/>
          </p:cNvSpPr>
          <p:nvPr>
            <p:ph idx="1"/>
          </p:nvPr>
        </p:nvSpPr>
        <p:spPr/>
        <p:txBody>
          <a:bodyPr/>
          <a:lstStyle/>
          <a:p>
            <a:pPr marL="0" indent="0">
              <a:buNone/>
            </a:pPr>
            <a:r>
              <a:rPr lang="en-US" sz="3600" dirty="0"/>
              <a:t>Multiplication Steps:</a:t>
            </a:r>
          </a:p>
          <a:p>
            <a:pPr marL="514350" indent="-514350">
              <a:buFont typeface="+mj-lt"/>
              <a:buAutoNum type="arabicPeriod"/>
            </a:pPr>
            <a:r>
              <a:rPr lang="en-US" dirty="0"/>
              <a:t>Partial products generation </a:t>
            </a:r>
            <a:r>
              <a:rPr lang="en-US" dirty="0">
                <a:solidFill>
                  <a:srgbClr val="C00000"/>
                </a:solidFill>
              </a:rPr>
              <a:t>(LUTs)</a:t>
            </a:r>
          </a:p>
          <a:p>
            <a:pPr marL="514350" indent="-514350">
              <a:buFont typeface="+mj-lt"/>
              <a:buAutoNum type="arabicPeriod"/>
            </a:pPr>
            <a:r>
              <a:rPr lang="en-US" dirty="0"/>
              <a:t>Partial products reduction </a:t>
            </a:r>
            <a:r>
              <a:rPr lang="en-US" dirty="0">
                <a:solidFill>
                  <a:srgbClr val="C00000"/>
                </a:solidFill>
              </a:rPr>
              <a:t>(Adders)</a:t>
            </a:r>
          </a:p>
        </p:txBody>
      </p:sp>
      <p:pic>
        <p:nvPicPr>
          <p:cNvPr id="5" name="Graphic 4">
            <a:extLst>
              <a:ext uri="{FF2B5EF4-FFF2-40B4-BE49-F238E27FC236}">
                <a16:creationId xmlns:a16="http://schemas.microsoft.com/office/drawing/2014/main" xmlns="" id="{2F443216-3DDA-4263-A8A3-FF00960AC4C9}"/>
              </a:ext>
            </a:extLst>
          </p:cNvPr>
          <p:cNvPicPr>
            <a:picLocks noChangeAspect="1"/>
          </p:cNvPicPr>
          <p:nvPr/>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l="41146" t="22222" r="37917" b="45972"/>
          <a:stretch/>
        </p:blipFill>
        <p:spPr>
          <a:xfrm>
            <a:off x="7502004" y="1738456"/>
            <a:ext cx="4539681" cy="3879056"/>
          </a:xfrm>
          <a:prstGeom prst="rect">
            <a:avLst/>
          </a:prstGeom>
        </p:spPr>
      </p:pic>
      <p:sp>
        <p:nvSpPr>
          <p:cNvPr id="7" name="Rectangle 6">
            <a:extLst>
              <a:ext uri="{FF2B5EF4-FFF2-40B4-BE49-F238E27FC236}">
                <a16:creationId xmlns:a16="http://schemas.microsoft.com/office/drawing/2014/main" xmlns="" id="{FF1DA53D-631B-4D11-A02A-CF4A2AE94604}"/>
              </a:ext>
            </a:extLst>
          </p:cNvPr>
          <p:cNvSpPr/>
          <p:nvPr/>
        </p:nvSpPr>
        <p:spPr>
          <a:xfrm>
            <a:off x="7567686" y="3753135"/>
            <a:ext cx="4473999" cy="14619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xmlns="" id="{080C8D40-9426-4350-85B4-826AB6C1D3EF}"/>
              </a:ext>
            </a:extLst>
          </p:cNvPr>
          <p:cNvSpPr/>
          <p:nvPr/>
        </p:nvSpPr>
        <p:spPr>
          <a:xfrm>
            <a:off x="7567686" y="2415655"/>
            <a:ext cx="4060209" cy="13374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xmlns="" id="{716A04E5-7F09-4594-9B7A-ABB186E775B4}"/>
              </a:ext>
            </a:extLst>
          </p:cNvPr>
          <p:cNvSpPr/>
          <p:nvPr/>
        </p:nvSpPr>
        <p:spPr>
          <a:xfrm>
            <a:off x="7567686" y="5215080"/>
            <a:ext cx="4060209" cy="2986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xmlns="" id="{73D3D3C5-3299-49F0-AAC1-8122C28DAB8F}"/>
              </a:ext>
            </a:extLst>
          </p:cNvPr>
          <p:cNvSpPr>
            <a:spLocks noGrp="1"/>
          </p:cNvSpPr>
          <p:nvPr>
            <p:ph type="sldNum" sz="quarter" idx="12"/>
          </p:nvPr>
        </p:nvSpPr>
        <p:spPr/>
        <p:txBody>
          <a:bodyPr/>
          <a:lstStyle/>
          <a:p>
            <a:fld id="{7F5AC743-F530-4263-8389-E45A994BFB2A}" type="slidenum">
              <a:rPr lang="en-US" smtClean="0"/>
              <a:pPr/>
              <a:t>10</a:t>
            </a:fld>
            <a:endParaRPr lang="en-US" dirty="0"/>
          </a:p>
        </p:txBody>
      </p:sp>
    </p:spTree>
    <p:custDataLst>
      <p:tags r:id="rId1"/>
    </p:custDataLst>
    <p:extLst>
      <p:ext uri="{BB962C8B-B14F-4D97-AF65-F5344CB8AC3E}">
        <p14:creationId xmlns:p14="http://schemas.microsoft.com/office/powerpoint/2010/main" val="103729381"/>
      </p:ext>
    </p:extLst>
  </p:cSld>
  <p:clrMapOvr>
    <a:masterClrMapping/>
  </p:clrMapOvr>
  <mc:AlternateContent xmlns:mc="http://schemas.openxmlformats.org/markup-compatibility/2006" xmlns:p14="http://schemas.microsoft.com/office/powerpoint/2010/main">
    <mc:Choice Requires="p14">
      <p:transition spd="slow" p14:dur="2000" advTm="30117"/>
    </mc:Choice>
    <mc:Fallback xmlns="">
      <p:transition spd="slow" advTm="3011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8"/>
                                        </p:tgtEl>
                                      </p:cBhvr>
                                    </p:animEffect>
                                    <p:set>
                                      <p:cBhvr>
                                        <p:cTn id="7" dur="1" fill="hold">
                                          <p:stCondLst>
                                            <p:cond delay="499"/>
                                          </p:stCondLst>
                                        </p:cTn>
                                        <p:tgtEl>
                                          <p:spTgt spid="8"/>
                                        </p:tgtEl>
                                        <p:attrNameLst>
                                          <p:attrName>style.visibility</p:attrName>
                                        </p:attrNameLst>
                                      </p:cBhvr>
                                      <p:to>
                                        <p:strVal val="hidden"/>
                                      </p:to>
                                    </p:set>
                                  </p:childTnLst>
                                </p:cTn>
                              </p:par>
                              <p:par>
                                <p:cTn id="8" presetID="1"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0" presetClass="exit" presetSubtype="0" fill="hold" grpId="0" nodeType="clickEffect">
                                  <p:stCondLst>
                                    <p:cond delay="0"/>
                                  </p:stCondLst>
                                  <p:childTnLst>
                                    <p:animEffect transition="out" filter="fade">
                                      <p:cBhvr>
                                        <p:cTn id="13" dur="500"/>
                                        <p:tgtEl>
                                          <p:spTgt spid="7"/>
                                        </p:tgtEl>
                                      </p:cBhvr>
                                    </p:animEffect>
                                    <p:set>
                                      <p:cBhvr>
                                        <p:cTn id="14" dur="1" fill="hold">
                                          <p:stCondLst>
                                            <p:cond delay="499"/>
                                          </p:stCondLst>
                                        </p:cTn>
                                        <p:tgtEl>
                                          <p:spTgt spid="7"/>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par>
                                <p:cTn id="17" presetID="10" presetClass="exit" presetSubtype="0" fill="hold" grpId="0" nodeType="withEffect">
                                  <p:stCondLst>
                                    <p:cond delay="0"/>
                                  </p:stCondLst>
                                  <p:childTnLst>
                                    <p:animEffect transition="out" filter="fade">
                                      <p:cBhvr>
                                        <p:cTn id="18" dur="500"/>
                                        <p:tgtEl>
                                          <p:spTgt spid="9"/>
                                        </p:tgtEl>
                                      </p:cBhvr>
                                    </p:animEffect>
                                    <p:set>
                                      <p:cBhvr>
                                        <p:cTn id="19"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Graphic 14">
            <a:extLst>
              <a:ext uri="{FF2B5EF4-FFF2-40B4-BE49-F238E27FC236}">
                <a16:creationId xmlns:a16="http://schemas.microsoft.com/office/drawing/2014/main" xmlns="" id="{2D515F38-5123-4059-BD3D-6A983D23867A}"/>
              </a:ext>
            </a:extLst>
          </p:cNvPr>
          <p:cNvPicPr>
            <a:picLocks noChangeAspect="1"/>
          </p:cNvPicPr>
          <p:nvPr/>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l="19584" t="13408" r="8417" b="13852"/>
          <a:stretch/>
        </p:blipFill>
        <p:spPr>
          <a:xfrm>
            <a:off x="4053407" y="1666014"/>
            <a:ext cx="8126353" cy="4618101"/>
          </a:xfrm>
          <a:prstGeom prst="rect">
            <a:avLst/>
          </a:prstGeom>
          <a:effectLst/>
        </p:spPr>
      </p:pic>
      <p:sp>
        <p:nvSpPr>
          <p:cNvPr id="45" name="Rectangle 44">
            <a:extLst>
              <a:ext uri="{FF2B5EF4-FFF2-40B4-BE49-F238E27FC236}">
                <a16:creationId xmlns:a16="http://schemas.microsoft.com/office/drawing/2014/main" xmlns="" id="{2D7988C0-5805-4DC3-A1D7-F5320907146B}"/>
              </a:ext>
            </a:extLst>
          </p:cNvPr>
          <p:cNvSpPr/>
          <p:nvPr/>
        </p:nvSpPr>
        <p:spPr>
          <a:xfrm>
            <a:off x="4084862" y="1690688"/>
            <a:ext cx="3664678" cy="32810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Graphic 11">
            <a:extLst>
              <a:ext uri="{FF2B5EF4-FFF2-40B4-BE49-F238E27FC236}">
                <a16:creationId xmlns:a16="http://schemas.microsoft.com/office/drawing/2014/main" xmlns="" id="{0D3EB860-9237-474A-BE36-3D6ED46D67EB}"/>
              </a:ext>
            </a:extLst>
          </p:cNvPr>
          <p:cNvPicPr>
            <a:picLocks noChangeAspect="1"/>
          </p:cNvPicPr>
          <p:nvPr/>
        </p:nvPicPr>
        <p:blipFill rotWithShape="1">
          <a:blip r:embed="rId6">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l="19733" t="14000" r="49491" b="33593"/>
          <a:stretch/>
        </p:blipFill>
        <p:spPr>
          <a:xfrm>
            <a:off x="4060479" y="1700122"/>
            <a:ext cx="3490419" cy="3343428"/>
          </a:xfrm>
          <a:prstGeom prst="rect">
            <a:avLst/>
          </a:prstGeom>
          <a:effectLst/>
        </p:spPr>
      </p:pic>
      <p:sp>
        <p:nvSpPr>
          <p:cNvPr id="2" name="Title 1">
            <a:extLst>
              <a:ext uri="{FF2B5EF4-FFF2-40B4-BE49-F238E27FC236}">
                <a16:creationId xmlns:a16="http://schemas.microsoft.com/office/drawing/2014/main" xmlns="" id="{E4076FE6-F7C1-4E55-AC02-41D64523BEB1}"/>
              </a:ext>
            </a:extLst>
          </p:cNvPr>
          <p:cNvSpPr>
            <a:spLocks noGrp="1"/>
          </p:cNvSpPr>
          <p:nvPr>
            <p:ph type="title"/>
          </p:nvPr>
        </p:nvSpPr>
        <p:spPr/>
        <p:txBody>
          <a:bodyPr/>
          <a:lstStyle/>
          <a:p>
            <a:r>
              <a:rPr lang="en-US" dirty="0"/>
              <a:t>Stratix-10: Unsigned 4-bit Multiplier Mapping</a:t>
            </a:r>
          </a:p>
        </p:txBody>
      </p:sp>
      <p:sp>
        <p:nvSpPr>
          <p:cNvPr id="6" name="TextBox 5">
            <a:extLst>
              <a:ext uri="{FF2B5EF4-FFF2-40B4-BE49-F238E27FC236}">
                <a16:creationId xmlns:a16="http://schemas.microsoft.com/office/drawing/2014/main" xmlns="" id="{423B0E56-9DE6-4DCB-AE8B-B4B5EA3A1878}"/>
              </a:ext>
            </a:extLst>
          </p:cNvPr>
          <p:cNvSpPr txBox="1"/>
          <p:nvPr/>
        </p:nvSpPr>
        <p:spPr>
          <a:xfrm>
            <a:off x="785685" y="2573102"/>
            <a:ext cx="2662332" cy="584775"/>
          </a:xfrm>
          <a:prstGeom prst="rect">
            <a:avLst/>
          </a:prstGeom>
          <a:noFill/>
        </p:spPr>
        <p:txBody>
          <a:bodyPr wrap="none" rtlCol="0">
            <a:spAutoFit/>
          </a:bodyPr>
          <a:lstStyle/>
          <a:p>
            <a:r>
              <a:rPr lang="en-US" sz="3200" dirty="0"/>
              <a:t>ALM Count: 10</a:t>
            </a:r>
          </a:p>
        </p:txBody>
      </p:sp>
      <p:sp>
        <p:nvSpPr>
          <p:cNvPr id="7" name="TextBox 6">
            <a:extLst>
              <a:ext uri="{FF2B5EF4-FFF2-40B4-BE49-F238E27FC236}">
                <a16:creationId xmlns:a16="http://schemas.microsoft.com/office/drawing/2014/main" xmlns="" id="{A5FBC630-DD0C-4B44-A8DD-3A491FF4741D}"/>
              </a:ext>
            </a:extLst>
          </p:cNvPr>
          <p:cNvSpPr txBox="1"/>
          <p:nvPr/>
        </p:nvSpPr>
        <p:spPr>
          <a:xfrm>
            <a:off x="180295" y="3600450"/>
            <a:ext cx="3873112" cy="954107"/>
          </a:xfrm>
          <a:prstGeom prst="rect">
            <a:avLst/>
          </a:prstGeom>
          <a:noFill/>
        </p:spPr>
        <p:txBody>
          <a:bodyPr wrap="none" rtlCol="0">
            <a:spAutoFit/>
          </a:bodyPr>
          <a:lstStyle/>
          <a:p>
            <a:pPr algn="ctr"/>
            <a:r>
              <a:rPr lang="en-US" sz="2800" dirty="0"/>
              <a:t>Geomean: 25.0 ALMs </a:t>
            </a:r>
          </a:p>
          <a:p>
            <a:pPr algn="ctr"/>
            <a:r>
              <a:rPr lang="en-US" sz="2800" dirty="0"/>
              <a:t>(4-bit to 9-bit multipliers)</a:t>
            </a:r>
          </a:p>
        </p:txBody>
      </p:sp>
      <p:sp>
        <p:nvSpPr>
          <p:cNvPr id="4" name="Rectangle 3">
            <a:extLst>
              <a:ext uri="{FF2B5EF4-FFF2-40B4-BE49-F238E27FC236}">
                <a16:creationId xmlns:a16="http://schemas.microsoft.com/office/drawing/2014/main" xmlns="" id="{29366EAB-E20D-4CF8-B76E-A6CCF020BF09}"/>
              </a:ext>
            </a:extLst>
          </p:cNvPr>
          <p:cNvSpPr/>
          <p:nvPr/>
        </p:nvSpPr>
        <p:spPr>
          <a:xfrm>
            <a:off x="9352157" y="2706029"/>
            <a:ext cx="1607038" cy="7782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xmlns="" id="{95421014-CE1F-40A5-92A3-A244B023F110}"/>
              </a:ext>
            </a:extLst>
          </p:cNvPr>
          <p:cNvSpPr/>
          <p:nvPr/>
        </p:nvSpPr>
        <p:spPr>
          <a:xfrm>
            <a:off x="9306436" y="3497580"/>
            <a:ext cx="1652759" cy="4148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xmlns="" id="{4A5C605D-7AF0-43B5-8FA8-4217EA49FB83}"/>
              </a:ext>
            </a:extLst>
          </p:cNvPr>
          <p:cNvSpPr/>
          <p:nvPr/>
        </p:nvSpPr>
        <p:spPr>
          <a:xfrm>
            <a:off x="9338463" y="3932392"/>
            <a:ext cx="1620732" cy="34052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xmlns="" id="{F9546DC0-BA64-4E3E-B2B3-4C3741FFDA1F}"/>
              </a:ext>
            </a:extLst>
          </p:cNvPr>
          <p:cNvSpPr/>
          <p:nvPr/>
        </p:nvSpPr>
        <p:spPr>
          <a:xfrm>
            <a:off x="9395460" y="4272914"/>
            <a:ext cx="1826895" cy="207645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xmlns="" id="{5ED46145-CECA-468C-AA1A-9A12D0061781}"/>
              </a:ext>
            </a:extLst>
          </p:cNvPr>
          <p:cNvSpPr/>
          <p:nvPr/>
        </p:nvSpPr>
        <p:spPr>
          <a:xfrm>
            <a:off x="7651819" y="2261712"/>
            <a:ext cx="1607037" cy="40224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xmlns="" id="{377F6246-39EE-4DD1-A93A-DC8696F2A5F4}"/>
              </a:ext>
            </a:extLst>
          </p:cNvPr>
          <p:cNvSpPr/>
          <p:nvPr/>
        </p:nvSpPr>
        <p:spPr>
          <a:xfrm>
            <a:off x="4067336" y="4975860"/>
            <a:ext cx="3384468" cy="13692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Slide Number Placeholder 18">
            <a:extLst>
              <a:ext uri="{FF2B5EF4-FFF2-40B4-BE49-F238E27FC236}">
                <a16:creationId xmlns:a16="http://schemas.microsoft.com/office/drawing/2014/main" xmlns="" id="{DE289A1A-55FC-4CD4-8502-878AC60C6999}"/>
              </a:ext>
            </a:extLst>
          </p:cNvPr>
          <p:cNvSpPr>
            <a:spLocks noGrp="1"/>
          </p:cNvSpPr>
          <p:nvPr>
            <p:ph type="sldNum" sz="quarter" idx="12"/>
          </p:nvPr>
        </p:nvSpPr>
        <p:spPr/>
        <p:txBody>
          <a:bodyPr/>
          <a:lstStyle/>
          <a:p>
            <a:fld id="{7F5AC743-F530-4263-8389-E45A994BFB2A}" type="slidenum">
              <a:rPr lang="en-US" smtClean="0"/>
              <a:pPr/>
              <a:t>11</a:t>
            </a:fld>
            <a:endParaRPr lang="en-US" dirty="0"/>
          </a:p>
        </p:txBody>
      </p:sp>
      <p:sp>
        <p:nvSpPr>
          <p:cNvPr id="23" name="Rectangle 22">
            <a:extLst>
              <a:ext uri="{FF2B5EF4-FFF2-40B4-BE49-F238E27FC236}">
                <a16:creationId xmlns:a16="http://schemas.microsoft.com/office/drawing/2014/main" xmlns="" id="{3FBD5B29-2713-4218-AE38-48FD0BEB37A5}"/>
              </a:ext>
            </a:extLst>
          </p:cNvPr>
          <p:cNvSpPr/>
          <p:nvPr/>
        </p:nvSpPr>
        <p:spPr>
          <a:xfrm>
            <a:off x="10959195" y="3883017"/>
            <a:ext cx="1148844" cy="34052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xmlns="" id="{41D23138-4760-4783-AA27-45A0D642B7FA}"/>
              </a:ext>
            </a:extLst>
          </p:cNvPr>
          <p:cNvSpPr/>
          <p:nvPr/>
        </p:nvSpPr>
        <p:spPr>
          <a:xfrm>
            <a:off x="10959194" y="2705110"/>
            <a:ext cx="1220565" cy="11779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2113109780"/>
      </p:ext>
    </p:extLst>
  </p:cSld>
  <p:clrMapOvr>
    <a:masterClrMapping/>
  </p:clrMapOvr>
  <mc:AlternateContent xmlns:mc="http://schemas.openxmlformats.org/markup-compatibility/2006" xmlns:p14="http://schemas.microsoft.com/office/powerpoint/2010/main">
    <mc:Choice Requires="p14">
      <p:transition spd="slow" p14:dur="2000" advTm="48538"/>
    </mc:Choice>
    <mc:Fallback xmlns="">
      <p:transition spd="slow" advTm="4853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xit" presetSubtype="1" fill="hold" grpId="0" nodeType="clickEffect">
                                  <p:stCondLst>
                                    <p:cond delay="0"/>
                                  </p:stCondLst>
                                  <p:childTnLst>
                                    <p:animEffect transition="out" filter="wipe(up)">
                                      <p:cBhvr>
                                        <p:cTn id="11" dur="500"/>
                                        <p:tgtEl>
                                          <p:spTgt spid="4"/>
                                        </p:tgtEl>
                                      </p:cBhvr>
                                    </p:animEffect>
                                    <p:set>
                                      <p:cBhvr>
                                        <p:cTn id="12" dur="1" fill="hold">
                                          <p:stCondLst>
                                            <p:cond delay="499"/>
                                          </p:stCondLst>
                                        </p:cTn>
                                        <p:tgtEl>
                                          <p:spTgt spid="4"/>
                                        </p:tgtEl>
                                        <p:attrNameLst>
                                          <p:attrName>style.visibility</p:attrName>
                                        </p:attrNameLst>
                                      </p:cBhvr>
                                      <p:to>
                                        <p:strVal val="hidden"/>
                                      </p:to>
                                    </p:set>
                                  </p:childTnLst>
                                </p:cTn>
                              </p:par>
                              <p:par>
                                <p:cTn id="13" presetID="22" presetClass="exit" presetSubtype="8" fill="hold" grpId="0" nodeType="withEffect">
                                  <p:stCondLst>
                                    <p:cond delay="0"/>
                                  </p:stCondLst>
                                  <p:childTnLst>
                                    <p:animEffect transition="out" filter="wipe(left)">
                                      <p:cBhvr>
                                        <p:cTn id="14" dur="500"/>
                                        <p:tgtEl>
                                          <p:spTgt spid="11"/>
                                        </p:tgtEl>
                                      </p:cBhvr>
                                    </p:animEffect>
                                    <p:set>
                                      <p:cBhvr>
                                        <p:cTn id="15" dur="1" fill="hold">
                                          <p:stCondLst>
                                            <p:cond delay="499"/>
                                          </p:stCondLst>
                                        </p:cTn>
                                        <p:tgtEl>
                                          <p:spTgt spid="11"/>
                                        </p:tgtEl>
                                        <p:attrNameLst>
                                          <p:attrName>style.visibility</p:attrName>
                                        </p:attrNameLst>
                                      </p:cBhvr>
                                      <p:to>
                                        <p:strVal val="hidden"/>
                                      </p:to>
                                    </p:set>
                                  </p:childTnLst>
                                </p:cTn>
                              </p:par>
                              <p:par>
                                <p:cTn id="16" presetID="10" presetClass="entr" presetSubtype="0" fill="hold"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grpId="0" nodeType="clickEffect">
                                  <p:stCondLst>
                                    <p:cond delay="0"/>
                                  </p:stCondLst>
                                  <p:childTnLst>
                                    <p:animEffect transition="out" filter="fade">
                                      <p:cBhvr>
                                        <p:cTn id="22" dur="1000"/>
                                        <p:tgtEl>
                                          <p:spTgt spid="45"/>
                                        </p:tgtEl>
                                      </p:cBhvr>
                                    </p:animEffect>
                                    <p:set>
                                      <p:cBhvr>
                                        <p:cTn id="23" dur="1" fill="hold">
                                          <p:stCondLst>
                                            <p:cond delay="999"/>
                                          </p:stCondLst>
                                        </p:cTn>
                                        <p:tgtEl>
                                          <p:spTgt spid="45"/>
                                        </p:tgtEl>
                                        <p:attrNameLst>
                                          <p:attrName>style.visibility</p:attrName>
                                        </p:attrNameLst>
                                      </p:cBhvr>
                                      <p:to>
                                        <p:strVal val="hidden"/>
                                      </p:to>
                                    </p:set>
                                  </p:childTnLst>
                                </p:cTn>
                              </p:par>
                              <p:par>
                                <p:cTn id="24" presetID="22" presetClass="exit" presetSubtype="1" fill="hold" grpId="0" nodeType="withEffect">
                                  <p:stCondLst>
                                    <p:cond delay="0"/>
                                  </p:stCondLst>
                                  <p:childTnLst>
                                    <p:animEffect transition="out" filter="wipe(up)">
                                      <p:cBhvr>
                                        <p:cTn id="25" dur="500"/>
                                        <p:tgtEl>
                                          <p:spTgt spid="24"/>
                                        </p:tgtEl>
                                      </p:cBhvr>
                                    </p:animEffect>
                                    <p:set>
                                      <p:cBhvr>
                                        <p:cTn id="26" dur="1" fill="hold">
                                          <p:stCondLst>
                                            <p:cond delay="499"/>
                                          </p:stCondLst>
                                        </p:cTn>
                                        <p:tgtEl>
                                          <p:spTgt spid="24"/>
                                        </p:tgtEl>
                                        <p:attrNameLst>
                                          <p:attrName>style.visibility</p:attrName>
                                        </p:attrNameLst>
                                      </p:cBhvr>
                                      <p:to>
                                        <p:strVal val="hidden"/>
                                      </p:to>
                                    </p:set>
                                  </p:childTnLst>
                                </p:cTn>
                              </p:par>
                              <p:par>
                                <p:cTn id="27" presetID="22" presetClass="exit" presetSubtype="8" fill="hold" nodeType="withEffect">
                                  <p:stCondLst>
                                    <p:cond delay="200"/>
                                  </p:stCondLst>
                                  <p:childTnLst>
                                    <p:animEffect transition="out" filter="wipe(left)">
                                      <p:cBhvr>
                                        <p:cTn id="28" dur="1000"/>
                                        <p:tgtEl>
                                          <p:spTgt spid="12"/>
                                        </p:tgtEl>
                                      </p:cBhvr>
                                    </p:animEffect>
                                    <p:set>
                                      <p:cBhvr>
                                        <p:cTn id="29" dur="1" fill="hold">
                                          <p:stCondLst>
                                            <p:cond delay="999"/>
                                          </p:stCondLst>
                                        </p:cTn>
                                        <p:tgtEl>
                                          <p:spTgt spid="12"/>
                                        </p:tgtEl>
                                        <p:attrNameLst>
                                          <p:attrName>style.visibility</p:attrName>
                                        </p:attrNameLst>
                                      </p:cBhvr>
                                      <p:to>
                                        <p:strVal val="hidden"/>
                                      </p:to>
                                    </p:set>
                                  </p:childTnLst>
                                </p:cTn>
                              </p:par>
                            </p:childTnLst>
                          </p:cTn>
                        </p:par>
                        <p:par>
                          <p:cTn id="30" fill="hold">
                            <p:stCondLst>
                              <p:cond delay="1200"/>
                            </p:stCondLst>
                            <p:childTnLst>
                              <p:par>
                                <p:cTn id="31" presetID="22" presetClass="exit" presetSubtype="1" fill="hold" grpId="0" nodeType="afterEffect">
                                  <p:stCondLst>
                                    <p:cond delay="0"/>
                                  </p:stCondLst>
                                  <p:childTnLst>
                                    <p:animEffect transition="out" filter="wipe(up)">
                                      <p:cBhvr>
                                        <p:cTn id="32" dur="500"/>
                                        <p:tgtEl>
                                          <p:spTgt spid="18"/>
                                        </p:tgtEl>
                                      </p:cBhvr>
                                    </p:animEffect>
                                    <p:set>
                                      <p:cBhvr>
                                        <p:cTn id="33" dur="1" fill="hold">
                                          <p:stCondLst>
                                            <p:cond delay="499"/>
                                          </p:stCondLst>
                                        </p:cTn>
                                        <p:tgtEl>
                                          <p:spTgt spid="18"/>
                                        </p:tgtEl>
                                        <p:attrNameLst>
                                          <p:attrName>style.visibility</p:attrName>
                                        </p:attrNameLst>
                                      </p:cBhvr>
                                      <p:to>
                                        <p:strVal val="hidden"/>
                                      </p:to>
                                    </p:set>
                                  </p:childTnLst>
                                </p:cTn>
                              </p:par>
                              <p:par>
                                <p:cTn id="34" presetID="22" presetClass="exit" presetSubtype="1" fill="hold" grpId="0" nodeType="withEffect">
                                  <p:stCondLst>
                                    <p:cond delay="0"/>
                                  </p:stCondLst>
                                  <p:childTnLst>
                                    <p:animEffect transition="out" filter="wipe(up)">
                                      <p:cBhvr>
                                        <p:cTn id="35" dur="500"/>
                                        <p:tgtEl>
                                          <p:spTgt spid="9"/>
                                        </p:tgtEl>
                                      </p:cBhvr>
                                    </p:animEffect>
                                    <p:set>
                                      <p:cBhvr>
                                        <p:cTn id="36" dur="1" fill="hold">
                                          <p:stCondLst>
                                            <p:cond delay="499"/>
                                          </p:stCondLst>
                                        </p:cTn>
                                        <p:tgtEl>
                                          <p:spTgt spid="9"/>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22" presetClass="exit" presetSubtype="1" fill="hold" grpId="0" nodeType="clickEffect">
                                  <p:stCondLst>
                                    <p:cond delay="0"/>
                                  </p:stCondLst>
                                  <p:childTnLst>
                                    <p:animEffect transition="out" filter="wipe(up)">
                                      <p:cBhvr>
                                        <p:cTn id="40" dur="500"/>
                                        <p:tgtEl>
                                          <p:spTgt spid="10"/>
                                        </p:tgtEl>
                                      </p:cBhvr>
                                    </p:animEffect>
                                    <p:set>
                                      <p:cBhvr>
                                        <p:cTn id="41" dur="1" fill="hold">
                                          <p:stCondLst>
                                            <p:cond delay="499"/>
                                          </p:stCondLst>
                                        </p:cTn>
                                        <p:tgtEl>
                                          <p:spTgt spid="10"/>
                                        </p:tgtEl>
                                        <p:attrNameLst>
                                          <p:attrName>style.visibility</p:attrName>
                                        </p:attrNameLst>
                                      </p:cBhvr>
                                      <p:to>
                                        <p:strVal val="hidden"/>
                                      </p:to>
                                    </p:set>
                                  </p:childTnLst>
                                </p:cTn>
                              </p:par>
                              <p:par>
                                <p:cTn id="42" presetID="22" presetClass="exit" presetSubtype="1" fill="hold" grpId="0" nodeType="withEffect">
                                  <p:stCondLst>
                                    <p:cond delay="0"/>
                                  </p:stCondLst>
                                  <p:childTnLst>
                                    <p:animEffect transition="out" filter="wipe(up)">
                                      <p:cBhvr>
                                        <p:cTn id="43" dur="500"/>
                                        <p:tgtEl>
                                          <p:spTgt spid="23"/>
                                        </p:tgtEl>
                                      </p:cBhvr>
                                    </p:animEffect>
                                    <p:set>
                                      <p:cBhvr>
                                        <p:cTn id="44" dur="1" fill="hold">
                                          <p:stCondLst>
                                            <p:cond delay="499"/>
                                          </p:stCondLst>
                                        </p:cTn>
                                        <p:tgtEl>
                                          <p:spTgt spid="23"/>
                                        </p:tgtEl>
                                        <p:attrNameLst>
                                          <p:attrName>style.visibility</p:attrName>
                                        </p:attrNameLst>
                                      </p:cBhvr>
                                      <p:to>
                                        <p:strVal val="hidden"/>
                                      </p:to>
                                    </p:set>
                                  </p:childTnLst>
                                </p:cTn>
                              </p:par>
                              <p:par>
                                <p:cTn id="45" presetID="22" presetClass="exit" presetSubtype="8" fill="hold" grpId="0" nodeType="withEffect">
                                  <p:stCondLst>
                                    <p:cond delay="0"/>
                                  </p:stCondLst>
                                  <p:childTnLst>
                                    <p:animEffect transition="out" filter="wipe(left)">
                                      <p:cBhvr>
                                        <p:cTn id="46" dur="500"/>
                                        <p:tgtEl>
                                          <p:spTgt spid="13"/>
                                        </p:tgtEl>
                                      </p:cBhvr>
                                    </p:animEffect>
                                    <p:set>
                                      <p:cBhvr>
                                        <p:cTn id="47" dur="1" fill="hold">
                                          <p:stCondLst>
                                            <p:cond delay="499"/>
                                          </p:stCondLst>
                                        </p:cTn>
                                        <p:tgtEl>
                                          <p:spTgt spid="13"/>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6"/>
                                        </p:tgtEl>
                                        <p:attrNameLst>
                                          <p:attrName>style.visibility</p:attrName>
                                        </p:attrNameLst>
                                      </p:cBhvr>
                                      <p:to>
                                        <p:strVal val="visible"/>
                                      </p:to>
                                    </p:set>
                                    <p:animEffect transition="in" filter="fade">
                                      <p:cBhvr>
                                        <p:cTn id="52" dur="500"/>
                                        <p:tgtEl>
                                          <p:spTgt spid="6"/>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7"/>
                                        </p:tgtEl>
                                        <p:attrNameLst>
                                          <p:attrName>style.visibility</p:attrName>
                                        </p:attrNameLst>
                                      </p:cBhvr>
                                      <p:to>
                                        <p:strVal val="visible"/>
                                      </p:to>
                                    </p:set>
                                    <p:animEffect transition="in" filter="fade">
                                      <p:cBhvr>
                                        <p:cTn id="5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6" grpId="0"/>
      <p:bldP spid="7" grpId="0"/>
      <p:bldP spid="4" grpId="0" animBg="1"/>
      <p:bldP spid="9" grpId="0" animBg="1"/>
      <p:bldP spid="10" grpId="0" animBg="1"/>
      <p:bldP spid="11" grpId="0" animBg="1"/>
      <p:bldP spid="13" grpId="0" animBg="1"/>
      <p:bldP spid="18" grpId="0" animBg="1"/>
      <p:bldP spid="23" grpId="0" animBg="1"/>
      <p:bldP spid="2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xmlns="" id="{B40D0AED-D9C0-434D-A755-7957FEA90638}"/>
              </a:ext>
            </a:extLst>
          </p:cNvPr>
          <p:cNvPicPr>
            <a:picLocks noChangeAspect="1"/>
          </p:cNvPicPr>
          <p:nvPr/>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l="19750" t="13704" r="8333" b="13408"/>
          <a:stretch/>
        </p:blipFill>
        <p:spPr>
          <a:xfrm>
            <a:off x="4110893" y="1690688"/>
            <a:ext cx="8054385" cy="4591840"/>
          </a:xfrm>
          <a:prstGeom prst="rect">
            <a:avLst/>
          </a:prstGeom>
          <a:effectLst/>
        </p:spPr>
      </p:pic>
      <p:sp>
        <p:nvSpPr>
          <p:cNvPr id="2" name="Title 1">
            <a:extLst>
              <a:ext uri="{FF2B5EF4-FFF2-40B4-BE49-F238E27FC236}">
                <a16:creationId xmlns:a16="http://schemas.microsoft.com/office/drawing/2014/main" xmlns="" id="{E4076FE6-F7C1-4E55-AC02-41D64523BEB1}"/>
              </a:ext>
            </a:extLst>
          </p:cNvPr>
          <p:cNvSpPr>
            <a:spLocks noGrp="1"/>
          </p:cNvSpPr>
          <p:nvPr>
            <p:ph type="title"/>
          </p:nvPr>
        </p:nvSpPr>
        <p:spPr>
          <a:xfrm>
            <a:off x="838200" y="365125"/>
            <a:ext cx="10515600" cy="1325563"/>
          </a:xfrm>
        </p:spPr>
        <p:txBody>
          <a:bodyPr/>
          <a:lstStyle/>
          <a:p>
            <a:r>
              <a:rPr lang="en-US" dirty="0"/>
              <a:t>Stratix-10: Perfect Resource Utilization?</a:t>
            </a:r>
          </a:p>
        </p:txBody>
      </p:sp>
      <p:sp>
        <p:nvSpPr>
          <p:cNvPr id="4" name="TextBox 3">
            <a:extLst>
              <a:ext uri="{FF2B5EF4-FFF2-40B4-BE49-F238E27FC236}">
                <a16:creationId xmlns:a16="http://schemas.microsoft.com/office/drawing/2014/main" xmlns="" id="{35CBBC11-1A18-469E-B14F-A3C9B9AAA4B2}"/>
              </a:ext>
            </a:extLst>
          </p:cNvPr>
          <p:cNvSpPr txBox="1"/>
          <p:nvPr/>
        </p:nvSpPr>
        <p:spPr>
          <a:xfrm>
            <a:off x="470844" y="2272354"/>
            <a:ext cx="3596492" cy="2431435"/>
          </a:xfrm>
          <a:prstGeom prst="rect">
            <a:avLst/>
          </a:prstGeom>
          <a:noFill/>
        </p:spPr>
        <p:txBody>
          <a:bodyPr wrap="square" rtlCol="0">
            <a:spAutoFit/>
          </a:bodyPr>
          <a:lstStyle/>
          <a:p>
            <a:r>
              <a:rPr lang="en-US" sz="3200" dirty="0"/>
              <a:t>Observations:</a:t>
            </a:r>
          </a:p>
          <a:p>
            <a:pPr marL="346075" indent="-346075">
              <a:buFont typeface="+mj-lt"/>
              <a:buAutoNum type="arabicPeriod"/>
            </a:pPr>
            <a:r>
              <a:rPr lang="en-US" sz="2400" dirty="0"/>
              <a:t>LUTs used as buffers for adder inputs</a:t>
            </a:r>
          </a:p>
          <a:p>
            <a:pPr marL="346075" indent="-346075">
              <a:buFont typeface="+mj-lt"/>
              <a:buAutoNum type="arabicPeriod"/>
            </a:pPr>
            <a:r>
              <a:rPr lang="en-US" sz="2400" dirty="0"/>
              <a:t>4-LUT implementing 2-input AND</a:t>
            </a:r>
          </a:p>
          <a:p>
            <a:endParaRPr lang="en-US" sz="2400" dirty="0"/>
          </a:p>
        </p:txBody>
      </p:sp>
      <p:sp>
        <p:nvSpPr>
          <p:cNvPr id="7" name="Slide Number Placeholder 6">
            <a:extLst>
              <a:ext uri="{FF2B5EF4-FFF2-40B4-BE49-F238E27FC236}">
                <a16:creationId xmlns:a16="http://schemas.microsoft.com/office/drawing/2014/main" xmlns="" id="{0BF6E494-43D6-40EF-B3F7-F4F85617D6B4}"/>
              </a:ext>
            </a:extLst>
          </p:cNvPr>
          <p:cNvSpPr>
            <a:spLocks noGrp="1"/>
          </p:cNvSpPr>
          <p:nvPr>
            <p:ph type="sldNum" sz="quarter" idx="12"/>
          </p:nvPr>
        </p:nvSpPr>
        <p:spPr/>
        <p:txBody>
          <a:bodyPr/>
          <a:lstStyle/>
          <a:p>
            <a:fld id="{7F5AC743-F530-4263-8389-E45A994BFB2A}" type="slidenum">
              <a:rPr lang="en-US" smtClean="0"/>
              <a:pPr/>
              <a:t>12</a:t>
            </a:fld>
            <a:endParaRPr lang="en-US" dirty="0"/>
          </a:p>
        </p:txBody>
      </p:sp>
      <p:grpSp>
        <p:nvGrpSpPr>
          <p:cNvPr id="17" name="Group 16">
            <a:extLst>
              <a:ext uri="{FF2B5EF4-FFF2-40B4-BE49-F238E27FC236}">
                <a16:creationId xmlns:a16="http://schemas.microsoft.com/office/drawing/2014/main" xmlns="" id="{3254DAD8-CCC4-4E6D-B1DC-84567126B095}"/>
              </a:ext>
            </a:extLst>
          </p:cNvPr>
          <p:cNvGrpSpPr/>
          <p:nvPr/>
        </p:nvGrpSpPr>
        <p:grpSpPr>
          <a:xfrm>
            <a:off x="3654735" y="1786736"/>
            <a:ext cx="3871365" cy="3137643"/>
            <a:chOff x="3616635" y="1794356"/>
            <a:chExt cx="3871365" cy="3137643"/>
          </a:xfrm>
        </p:grpSpPr>
        <p:sp>
          <p:nvSpPr>
            <p:cNvPr id="13" name="Rectangle 12">
              <a:extLst>
                <a:ext uri="{FF2B5EF4-FFF2-40B4-BE49-F238E27FC236}">
                  <a16:creationId xmlns:a16="http://schemas.microsoft.com/office/drawing/2014/main" xmlns="" id="{5979EA4E-5818-40FC-AFD9-F74BC4D243C1}"/>
                </a:ext>
              </a:extLst>
            </p:cNvPr>
            <p:cNvSpPr/>
            <p:nvPr/>
          </p:nvSpPr>
          <p:spPr>
            <a:xfrm>
              <a:off x="4067336" y="2272354"/>
              <a:ext cx="3420664" cy="2659645"/>
            </a:xfrm>
            <a:prstGeom prst="rect">
              <a:avLst/>
            </a:prstGeom>
            <a:noFill/>
            <a:ln w="28575">
              <a:solidFill>
                <a:srgbClr val="C00000"/>
              </a:solidFill>
              <a:prstDash val="dash"/>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a:extLst>
                <a:ext uri="{FF2B5EF4-FFF2-40B4-BE49-F238E27FC236}">
                  <a16:creationId xmlns:a16="http://schemas.microsoft.com/office/drawing/2014/main" xmlns="" id="{59BADC3E-B2D5-4A8C-BB33-6AEE3DFEF284}"/>
                </a:ext>
              </a:extLst>
            </p:cNvPr>
            <p:cNvSpPr/>
            <p:nvPr/>
          </p:nvSpPr>
          <p:spPr>
            <a:xfrm>
              <a:off x="3616635" y="1794356"/>
              <a:ext cx="450701" cy="450701"/>
            </a:xfrm>
            <a:prstGeom prst="ellipse">
              <a:avLst/>
            </a:prstGeom>
            <a:solidFill>
              <a:schemeClr val="bg1"/>
            </a:solidFill>
            <a:ln w="28575">
              <a:solidFill>
                <a:srgbClr val="C00000"/>
              </a:solidFill>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2</a:t>
              </a:r>
            </a:p>
          </p:txBody>
        </p:sp>
      </p:grpSp>
      <p:grpSp>
        <p:nvGrpSpPr>
          <p:cNvPr id="16" name="Group 15">
            <a:extLst>
              <a:ext uri="{FF2B5EF4-FFF2-40B4-BE49-F238E27FC236}">
                <a16:creationId xmlns:a16="http://schemas.microsoft.com/office/drawing/2014/main" xmlns="" id="{5ACD1F7D-3270-444E-8EC7-675E6913761C}"/>
              </a:ext>
            </a:extLst>
          </p:cNvPr>
          <p:cNvGrpSpPr/>
          <p:nvPr/>
        </p:nvGrpSpPr>
        <p:grpSpPr>
          <a:xfrm>
            <a:off x="7640889" y="1704690"/>
            <a:ext cx="1648802" cy="4565658"/>
            <a:chOff x="7618029" y="1712310"/>
            <a:chExt cx="1648802" cy="4565658"/>
          </a:xfrm>
        </p:grpSpPr>
        <p:sp>
          <p:nvSpPr>
            <p:cNvPr id="9" name="Rectangle 8">
              <a:extLst>
                <a:ext uri="{FF2B5EF4-FFF2-40B4-BE49-F238E27FC236}">
                  <a16:creationId xmlns:a16="http://schemas.microsoft.com/office/drawing/2014/main" xmlns="" id="{45B5E1DE-FCC1-438B-AB1C-BC4CB86AFBEE}"/>
                </a:ext>
              </a:extLst>
            </p:cNvPr>
            <p:cNvSpPr/>
            <p:nvPr/>
          </p:nvSpPr>
          <p:spPr>
            <a:xfrm>
              <a:off x="7618029" y="2272353"/>
              <a:ext cx="1648802" cy="4005615"/>
            </a:xfrm>
            <a:prstGeom prst="rect">
              <a:avLst/>
            </a:prstGeom>
            <a:noFill/>
            <a:ln w="28575">
              <a:solidFill>
                <a:srgbClr val="C00000"/>
              </a:solidFill>
              <a:prstDash val="dash"/>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xmlns="" id="{644CD6C4-476D-4D4E-AD69-B21C63EE6B77}"/>
                </a:ext>
              </a:extLst>
            </p:cNvPr>
            <p:cNvSpPr/>
            <p:nvPr/>
          </p:nvSpPr>
          <p:spPr>
            <a:xfrm>
              <a:off x="7673965" y="1712310"/>
              <a:ext cx="450701" cy="450701"/>
            </a:xfrm>
            <a:prstGeom prst="ellipse">
              <a:avLst/>
            </a:prstGeom>
            <a:solidFill>
              <a:schemeClr val="bg1"/>
            </a:solidFill>
            <a:ln w="28575">
              <a:solidFill>
                <a:srgbClr val="C00000"/>
              </a:solidFill>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1</a:t>
              </a:r>
            </a:p>
          </p:txBody>
        </p:sp>
      </p:grpSp>
    </p:spTree>
    <p:custDataLst>
      <p:tags r:id="rId1"/>
    </p:custDataLst>
    <p:extLst>
      <p:ext uri="{BB962C8B-B14F-4D97-AF65-F5344CB8AC3E}">
        <p14:creationId xmlns:p14="http://schemas.microsoft.com/office/powerpoint/2010/main" val="2464838627"/>
      </p:ext>
    </p:extLst>
  </p:cSld>
  <p:clrMapOvr>
    <a:masterClrMapping/>
  </p:clrMapOvr>
  <mc:AlternateContent xmlns:mc="http://schemas.openxmlformats.org/markup-compatibility/2006" xmlns:p14="http://schemas.microsoft.com/office/powerpoint/2010/main">
    <mc:Choice Requires="p14">
      <p:transition spd="slow" p14:dur="2000" advTm="41406"/>
    </mc:Choice>
    <mc:Fallback xmlns="">
      <p:transition spd="slow" advTm="4140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
                                            <p:txEl>
                                              <p:pRg st="2" end="2"/>
                                            </p:txEl>
                                          </p:spTgt>
                                        </p:tgtEl>
                                        <p:attrNameLst>
                                          <p:attrName>style.visibility</p:attrName>
                                        </p:attrNameLst>
                                      </p:cBhvr>
                                      <p:to>
                                        <p:strVal val="visible"/>
                                      </p:to>
                                    </p:set>
                                    <p:animEffect transition="in" filter="fade">
                                      <p:cBhvr>
                                        <p:cTn id="20" dur="500"/>
                                        <p:tgtEl>
                                          <p:spTgt spid="4">
                                            <p:txEl>
                                              <p:pRg st="2" end="2"/>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5E08AC2-407F-46A3-B75D-987F45FEA4B5}"/>
              </a:ext>
            </a:extLst>
          </p:cNvPr>
          <p:cNvSpPr>
            <a:spLocks noGrp="1"/>
          </p:cNvSpPr>
          <p:nvPr>
            <p:ph type="title"/>
          </p:nvPr>
        </p:nvSpPr>
        <p:spPr>
          <a:xfrm>
            <a:off x="2310450" y="2766218"/>
            <a:ext cx="7571100" cy="1325563"/>
          </a:xfrm>
        </p:spPr>
        <p:txBody>
          <a:bodyPr>
            <a:noAutofit/>
          </a:bodyPr>
          <a:lstStyle/>
          <a:p>
            <a:r>
              <a:rPr lang="en-US" sz="6000" dirty="0"/>
              <a:t>Proposed Architectures</a:t>
            </a:r>
          </a:p>
        </p:txBody>
      </p:sp>
      <p:sp>
        <p:nvSpPr>
          <p:cNvPr id="4" name="Slide Number Placeholder 3">
            <a:extLst>
              <a:ext uri="{FF2B5EF4-FFF2-40B4-BE49-F238E27FC236}">
                <a16:creationId xmlns:a16="http://schemas.microsoft.com/office/drawing/2014/main" xmlns="" id="{325D8FE3-5620-4416-9ACC-336619216C97}"/>
              </a:ext>
            </a:extLst>
          </p:cNvPr>
          <p:cNvSpPr>
            <a:spLocks noGrp="1"/>
          </p:cNvSpPr>
          <p:nvPr>
            <p:ph type="sldNum" sz="quarter" idx="12"/>
          </p:nvPr>
        </p:nvSpPr>
        <p:spPr/>
        <p:txBody>
          <a:bodyPr/>
          <a:lstStyle/>
          <a:p>
            <a:fld id="{7F5AC743-F530-4263-8389-E45A994BFB2A}" type="slidenum">
              <a:rPr lang="en-US" smtClean="0"/>
              <a:pPr/>
              <a:t>13</a:t>
            </a:fld>
            <a:endParaRPr lang="en-US" dirty="0"/>
          </a:p>
        </p:txBody>
      </p:sp>
    </p:spTree>
    <p:extLst>
      <p:ext uri="{BB962C8B-B14F-4D97-AF65-F5344CB8AC3E}">
        <p14:creationId xmlns:p14="http://schemas.microsoft.com/office/powerpoint/2010/main" val="3394351435"/>
      </p:ext>
    </p:extLst>
  </p:cSld>
  <p:clrMapOvr>
    <a:masterClrMapping/>
  </p:clrMapOvr>
  <mc:AlternateContent xmlns:mc="http://schemas.openxmlformats.org/markup-compatibility/2006" xmlns:p14="http://schemas.microsoft.com/office/powerpoint/2010/main">
    <mc:Choice Requires="p14">
      <p:transition spd="slow" p14:dur="2000" advTm="15819"/>
    </mc:Choice>
    <mc:Fallback xmlns="">
      <p:transition spd="slow" advTm="15819"/>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56B9605-1DC5-4A9F-BACF-7F55EF85C359}"/>
              </a:ext>
            </a:extLst>
          </p:cNvPr>
          <p:cNvSpPr>
            <a:spLocks noGrp="1"/>
          </p:cNvSpPr>
          <p:nvPr>
            <p:ph type="title"/>
          </p:nvPr>
        </p:nvSpPr>
        <p:spPr/>
        <p:txBody>
          <a:bodyPr/>
          <a:lstStyle/>
          <a:p>
            <a:r>
              <a:rPr lang="en-US" dirty="0"/>
              <a:t>Design Constraints</a:t>
            </a:r>
          </a:p>
        </p:txBody>
      </p:sp>
      <p:sp>
        <p:nvSpPr>
          <p:cNvPr id="3" name="Content Placeholder 2">
            <a:extLst>
              <a:ext uri="{FF2B5EF4-FFF2-40B4-BE49-F238E27FC236}">
                <a16:creationId xmlns:a16="http://schemas.microsoft.com/office/drawing/2014/main" xmlns="" id="{61887C3E-1A0B-4AD5-973D-ECF874799D70}"/>
              </a:ext>
            </a:extLst>
          </p:cNvPr>
          <p:cNvSpPr>
            <a:spLocks noGrp="1"/>
          </p:cNvSpPr>
          <p:nvPr>
            <p:ph idx="1"/>
          </p:nvPr>
        </p:nvSpPr>
        <p:spPr/>
        <p:txBody>
          <a:bodyPr>
            <a:normAutofit/>
          </a:bodyPr>
          <a:lstStyle/>
          <a:p>
            <a:r>
              <a:rPr lang="en-US" sz="3600" dirty="0"/>
              <a:t>Backward compatibility </a:t>
            </a:r>
            <a:r>
              <a:rPr lang="en-US" sz="3600" dirty="0">
                <a:solidFill>
                  <a:srgbClr val="C00000"/>
                </a:solidFill>
              </a:rPr>
              <a:t>(functionality</a:t>
            </a:r>
            <a:r>
              <a:rPr lang="en-US" sz="3600" dirty="0" smtClean="0">
                <a:solidFill>
                  <a:srgbClr val="C00000"/>
                </a:solidFill>
              </a:rPr>
              <a:t>)</a:t>
            </a:r>
          </a:p>
          <a:p>
            <a:pPr lvl="1"/>
            <a:r>
              <a:rPr lang="en-US" sz="3200" dirty="0" smtClean="0"/>
              <a:t>Should support </a:t>
            </a:r>
            <a:r>
              <a:rPr lang="en-US" sz="3200" dirty="0"/>
              <a:t>all the operations </a:t>
            </a:r>
            <a:r>
              <a:rPr lang="en-US" sz="3200" dirty="0" smtClean="0"/>
              <a:t>of the </a:t>
            </a:r>
            <a:r>
              <a:rPr lang="en-US" sz="3200" dirty="0"/>
              <a:t>baseline architecture</a:t>
            </a:r>
            <a:endParaRPr lang="en-US" sz="3200" dirty="0">
              <a:solidFill>
                <a:srgbClr val="C00000"/>
              </a:solidFill>
            </a:endParaRPr>
          </a:p>
          <a:p>
            <a:r>
              <a:rPr lang="en-US" sz="3600" dirty="0"/>
              <a:t>Low added cost </a:t>
            </a:r>
            <a:r>
              <a:rPr lang="en-US" sz="3600" dirty="0">
                <a:solidFill>
                  <a:srgbClr val="C00000"/>
                </a:solidFill>
              </a:rPr>
              <a:t>(area/delay</a:t>
            </a:r>
            <a:r>
              <a:rPr lang="en-US" sz="3600" dirty="0" smtClean="0">
                <a:solidFill>
                  <a:srgbClr val="C00000"/>
                </a:solidFill>
              </a:rPr>
              <a:t>)</a:t>
            </a:r>
          </a:p>
          <a:p>
            <a:pPr lvl="1"/>
            <a:r>
              <a:rPr lang="en-US" sz="3200" dirty="0" smtClean="0"/>
              <a:t>Modifications shouldn’t </a:t>
            </a:r>
            <a:r>
              <a:rPr lang="en-US" sz="3200" dirty="0"/>
              <a:t>negatively affect the general purpose nature of the </a:t>
            </a:r>
            <a:r>
              <a:rPr lang="en-US" sz="3200" dirty="0" err="1"/>
              <a:t>FGPA</a:t>
            </a:r>
            <a:endParaRPr lang="en-US" sz="3200" dirty="0">
              <a:solidFill>
                <a:srgbClr val="C00000"/>
              </a:solidFill>
            </a:endParaRPr>
          </a:p>
          <a:p>
            <a:r>
              <a:rPr lang="en-US" sz="3600" dirty="0"/>
              <a:t>Same routing architecture </a:t>
            </a:r>
            <a:r>
              <a:rPr lang="en-US" sz="3600" dirty="0">
                <a:solidFill>
                  <a:srgbClr val="C00000"/>
                </a:solidFill>
              </a:rPr>
              <a:t>(routing interfaces</a:t>
            </a:r>
            <a:r>
              <a:rPr lang="en-US" sz="3600" dirty="0" smtClean="0">
                <a:solidFill>
                  <a:srgbClr val="C00000"/>
                </a:solidFill>
              </a:rPr>
              <a:t>)</a:t>
            </a:r>
          </a:p>
          <a:p>
            <a:pPr lvl="1"/>
            <a:r>
              <a:rPr lang="en-US" sz="3200" dirty="0" smtClean="0"/>
              <a:t>Should preserve current </a:t>
            </a:r>
            <a:r>
              <a:rPr lang="en-US" sz="3200" dirty="0"/>
              <a:t>I/O interfaces of </a:t>
            </a:r>
            <a:r>
              <a:rPr lang="en-US" sz="3200" dirty="0" smtClean="0"/>
              <a:t>LAB </a:t>
            </a:r>
            <a:r>
              <a:rPr lang="en-US" sz="3200" dirty="0"/>
              <a:t>and </a:t>
            </a:r>
            <a:r>
              <a:rPr lang="en-US" sz="3200" dirty="0" err="1" smtClean="0"/>
              <a:t>ALM</a:t>
            </a:r>
            <a:endParaRPr lang="en-US" sz="3200" dirty="0">
              <a:solidFill>
                <a:srgbClr val="C00000"/>
              </a:solidFill>
            </a:endParaRPr>
          </a:p>
          <a:p>
            <a:pPr lvl="1"/>
            <a:endParaRPr lang="en-US" dirty="0"/>
          </a:p>
        </p:txBody>
      </p:sp>
      <p:sp>
        <p:nvSpPr>
          <p:cNvPr id="4" name="Slide Number Placeholder 3">
            <a:extLst>
              <a:ext uri="{FF2B5EF4-FFF2-40B4-BE49-F238E27FC236}">
                <a16:creationId xmlns:a16="http://schemas.microsoft.com/office/drawing/2014/main" xmlns="" id="{10D5D72A-3CDA-4A54-A024-DB058DE27637}"/>
              </a:ext>
            </a:extLst>
          </p:cNvPr>
          <p:cNvSpPr>
            <a:spLocks noGrp="1"/>
          </p:cNvSpPr>
          <p:nvPr>
            <p:ph type="sldNum" sz="quarter" idx="12"/>
          </p:nvPr>
        </p:nvSpPr>
        <p:spPr/>
        <p:txBody>
          <a:bodyPr/>
          <a:lstStyle/>
          <a:p>
            <a:fld id="{7F5AC743-F530-4263-8389-E45A994BFB2A}" type="slidenum">
              <a:rPr lang="en-US" smtClean="0"/>
              <a:pPr/>
              <a:t>14</a:t>
            </a:fld>
            <a:endParaRPr lang="en-US" dirty="0"/>
          </a:p>
        </p:txBody>
      </p:sp>
    </p:spTree>
    <p:custDataLst>
      <p:tags r:id="rId1"/>
    </p:custDataLst>
    <p:extLst>
      <p:ext uri="{BB962C8B-B14F-4D97-AF65-F5344CB8AC3E}">
        <p14:creationId xmlns:p14="http://schemas.microsoft.com/office/powerpoint/2010/main" val="1417713788"/>
      </p:ext>
    </p:extLst>
  </p:cSld>
  <p:clrMapOvr>
    <a:masterClrMapping/>
  </p:clrMapOvr>
  <mc:AlternateContent xmlns:mc="http://schemas.openxmlformats.org/markup-compatibility/2006" xmlns:p14="http://schemas.microsoft.com/office/powerpoint/2010/main">
    <mc:Choice Requires="p14">
      <p:transition spd="slow" p14:dur="2000" advTm="42824"/>
    </mc:Choice>
    <mc:Fallback xmlns="">
      <p:transition spd="slow" advTm="4282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xmlns="" id="{DF946987-4DE2-4B31-9031-C51FDD78B637}"/>
              </a:ext>
            </a:extLst>
          </p:cNvPr>
          <p:cNvPicPr>
            <a:picLocks noChangeAspect="1"/>
          </p:cNvPicPr>
          <p:nvPr/>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l="25465" t="14080" r="30685" b="14372"/>
          <a:stretch/>
        </p:blipFill>
        <p:spPr>
          <a:xfrm>
            <a:off x="6123520" y="1658983"/>
            <a:ext cx="4901743" cy="4498812"/>
          </a:xfrm>
          <a:prstGeom prst="rect">
            <a:avLst/>
          </a:prstGeom>
        </p:spPr>
      </p:pic>
      <p:cxnSp>
        <p:nvCxnSpPr>
          <p:cNvPr id="26" name="Straight Arrow Connector 25">
            <a:extLst>
              <a:ext uri="{FF2B5EF4-FFF2-40B4-BE49-F238E27FC236}">
                <a16:creationId xmlns:a16="http://schemas.microsoft.com/office/drawing/2014/main" xmlns="" id="{2F653F2D-917D-4520-ACB4-A5B77B6140DD}"/>
              </a:ext>
            </a:extLst>
          </p:cNvPr>
          <p:cNvCxnSpPr>
            <a:cxnSpLocks/>
          </p:cNvCxnSpPr>
          <p:nvPr/>
        </p:nvCxnSpPr>
        <p:spPr>
          <a:xfrm>
            <a:off x="8915400" y="3036570"/>
            <a:ext cx="377190" cy="0"/>
          </a:xfrm>
          <a:prstGeom prst="straightConnector1">
            <a:avLst/>
          </a:prstGeom>
          <a:ln w="38100">
            <a:tailEnd type="stealth" w="lg" len="lg"/>
          </a:ln>
          <a:effectLst>
            <a:outerShdw blurRad="50800" dist="127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xmlns="" id="{9599071C-3E0B-4F47-BF59-8CA990568E5E}"/>
              </a:ext>
            </a:extLst>
          </p:cNvPr>
          <p:cNvCxnSpPr>
            <a:cxnSpLocks/>
          </p:cNvCxnSpPr>
          <p:nvPr/>
        </p:nvCxnSpPr>
        <p:spPr>
          <a:xfrm>
            <a:off x="8915400" y="4834890"/>
            <a:ext cx="390525" cy="0"/>
          </a:xfrm>
          <a:prstGeom prst="straightConnector1">
            <a:avLst/>
          </a:prstGeom>
          <a:ln w="38100">
            <a:tailEnd type="stealth" w="lg" len="lg"/>
          </a:ln>
          <a:effectLst>
            <a:outerShdw blurRad="50800" dist="127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21" name="Graphic 20">
            <a:extLst>
              <a:ext uri="{FF2B5EF4-FFF2-40B4-BE49-F238E27FC236}">
                <a16:creationId xmlns:a16="http://schemas.microsoft.com/office/drawing/2014/main" xmlns="" id="{0D9499CA-49EE-4E8F-9642-B980C5E667AF}"/>
              </a:ext>
            </a:extLst>
          </p:cNvPr>
          <p:cNvPicPr>
            <a:picLocks noChangeAspect="1"/>
          </p:cNvPicPr>
          <p:nvPr/>
        </p:nvPicPr>
        <p:blipFill rotWithShape="1">
          <a:blip r:embed="rId6">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l="14645" t="16204" r="52077" b="48615"/>
          <a:stretch/>
        </p:blipFill>
        <p:spPr>
          <a:xfrm>
            <a:off x="5104686" y="1726565"/>
            <a:ext cx="6874697" cy="4088021"/>
          </a:xfrm>
          <a:prstGeom prst="rect">
            <a:avLst/>
          </a:prstGeom>
        </p:spPr>
      </p:pic>
      <p:sp>
        <p:nvSpPr>
          <p:cNvPr id="2" name="Title 1">
            <a:extLst>
              <a:ext uri="{FF2B5EF4-FFF2-40B4-BE49-F238E27FC236}">
                <a16:creationId xmlns:a16="http://schemas.microsoft.com/office/drawing/2014/main" xmlns="" id="{A9298B49-F616-4B99-896D-922A7EB76E81}"/>
              </a:ext>
            </a:extLst>
          </p:cNvPr>
          <p:cNvSpPr>
            <a:spLocks noGrp="1"/>
          </p:cNvSpPr>
          <p:nvPr>
            <p:ph type="title"/>
          </p:nvPr>
        </p:nvSpPr>
        <p:spPr/>
        <p:txBody>
          <a:bodyPr/>
          <a:lstStyle/>
          <a:p>
            <a:r>
              <a:rPr lang="en-US" dirty="0"/>
              <a:t>Extra Carry Chain Architecture</a:t>
            </a:r>
          </a:p>
        </p:txBody>
      </p:sp>
      <p:sp>
        <p:nvSpPr>
          <p:cNvPr id="3" name="Content Placeholder 2">
            <a:extLst>
              <a:ext uri="{FF2B5EF4-FFF2-40B4-BE49-F238E27FC236}">
                <a16:creationId xmlns:a16="http://schemas.microsoft.com/office/drawing/2014/main" xmlns="" id="{451E0750-8580-4AA2-98D4-0650391F00BF}"/>
              </a:ext>
            </a:extLst>
          </p:cNvPr>
          <p:cNvSpPr>
            <a:spLocks noGrp="1"/>
          </p:cNvSpPr>
          <p:nvPr>
            <p:ph idx="1"/>
          </p:nvPr>
        </p:nvSpPr>
        <p:spPr>
          <a:xfrm>
            <a:off x="830766" y="1825625"/>
            <a:ext cx="4298795" cy="4351338"/>
          </a:xfrm>
        </p:spPr>
        <p:txBody>
          <a:bodyPr/>
          <a:lstStyle/>
          <a:p>
            <a:r>
              <a:rPr lang="en-US" dirty="0"/>
              <a:t>Problem:</a:t>
            </a:r>
          </a:p>
          <a:p>
            <a:pPr lvl="1"/>
            <a:r>
              <a:rPr lang="en-US" dirty="0"/>
              <a:t>LUTs used as buffers for adder inputs</a:t>
            </a:r>
          </a:p>
          <a:p>
            <a:r>
              <a:rPr lang="en-US" dirty="0"/>
              <a:t>Solution:</a:t>
            </a:r>
          </a:p>
          <a:p>
            <a:pPr lvl="1"/>
            <a:r>
              <a:rPr lang="en-US" dirty="0"/>
              <a:t>Add a second level of carry chains</a:t>
            </a:r>
          </a:p>
          <a:p>
            <a:r>
              <a:rPr lang="en-US" dirty="0"/>
              <a:t>Gains:</a:t>
            </a:r>
          </a:p>
          <a:p>
            <a:pPr marL="803275" lvl="1" indent="-346075">
              <a:buFont typeface="+mj-lt"/>
              <a:buAutoNum type="arabicPeriod"/>
            </a:pPr>
            <a:r>
              <a:rPr lang="en-US" dirty="0"/>
              <a:t>Shorter critical path</a:t>
            </a:r>
          </a:p>
          <a:p>
            <a:pPr marL="803275" lvl="1" indent="-346075">
              <a:buFont typeface="+mj-lt"/>
              <a:buAutoNum type="arabicPeriod"/>
            </a:pPr>
            <a:r>
              <a:rPr lang="en-US" dirty="0"/>
              <a:t>Better ALM utilization</a:t>
            </a:r>
          </a:p>
          <a:p>
            <a:pPr lvl="1"/>
            <a:endParaRPr lang="en-US" dirty="0"/>
          </a:p>
          <a:p>
            <a:pPr lvl="1"/>
            <a:endParaRPr lang="en-US" dirty="0"/>
          </a:p>
          <a:p>
            <a:pPr lvl="1"/>
            <a:endParaRPr lang="en-US" dirty="0"/>
          </a:p>
          <a:p>
            <a:pPr marL="457200" lvl="1" indent="0">
              <a:buNone/>
            </a:pPr>
            <a:endParaRPr lang="en-US" dirty="0"/>
          </a:p>
          <a:p>
            <a:pPr lvl="1"/>
            <a:endParaRPr lang="en-US" dirty="0"/>
          </a:p>
          <a:p>
            <a:pPr lvl="1"/>
            <a:endParaRPr lang="en-US" dirty="0"/>
          </a:p>
          <a:p>
            <a:pPr lvl="1"/>
            <a:endParaRPr lang="en-US" dirty="0"/>
          </a:p>
          <a:p>
            <a:pPr lvl="1"/>
            <a:endParaRPr lang="en-US" dirty="0"/>
          </a:p>
          <a:p>
            <a:pPr lvl="1"/>
            <a:endParaRPr lang="en-US" dirty="0"/>
          </a:p>
          <a:p>
            <a:pPr marL="457200" lvl="1" indent="0">
              <a:buNone/>
            </a:pPr>
            <a:endParaRPr lang="en-US" dirty="0"/>
          </a:p>
        </p:txBody>
      </p:sp>
      <p:sp>
        <p:nvSpPr>
          <p:cNvPr id="23" name="Slide Number Placeholder 22">
            <a:extLst>
              <a:ext uri="{FF2B5EF4-FFF2-40B4-BE49-F238E27FC236}">
                <a16:creationId xmlns:a16="http://schemas.microsoft.com/office/drawing/2014/main" xmlns="" id="{A34434A6-E9A7-48DD-871E-A4277745621B}"/>
              </a:ext>
            </a:extLst>
          </p:cNvPr>
          <p:cNvSpPr>
            <a:spLocks noGrp="1"/>
          </p:cNvSpPr>
          <p:nvPr>
            <p:ph type="sldNum" sz="quarter" idx="12"/>
          </p:nvPr>
        </p:nvSpPr>
        <p:spPr/>
        <p:txBody>
          <a:bodyPr/>
          <a:lstStyle/>
          <a:p>
            <a:fld id="{7F5AC743-F530-4263-8389-E45A994BFB2A}" type="slidenum">
              <a:rPr lang="en-US" smtClean="0"/>
              <a:pPr/>
              <a:t>15</a:t>
            </a:fld>
            <a:endParaRPr lang="en-US" dirty="0"/>
          </a:p>
        </p:txBody>
      </p:sp>
      <p:sp>
        <p:nvSpPr>
          <p:cNvPr id="24" name="Rectangle 23">
            <a:extLst>
              <a:ext uri="{FF2B5EF4-FFF2-40B4-BE49-F238E27FC236}">
                <a16:creationId xmlns:a16="http://schemas.microsoft.com/office/drawing/2014/main" xmlns="" id="{374F2925-B704-410F-BF74-A92727A9FDD5}"/>
              </a:ext>
            </a:extLst>
          </p:cNvPr>
          <p:cNvSpPr/>
          <p:nvPr/>
        </p:nvSpPr>
        <p:spPr>
          <a:xfrm>
            <a:off x="0" y="661640"/>
            <a:ext cx="838200" cy="706244"/>
          </a:xfrm>
          <a:prstGeom prst="rect">
            <a:avLst/>
          </a:prstGeom>
          <a:solidFill>
            <a:schemeClr val="accent1">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t>1</a:t>
            </a:r>
          </a:p>
        </p:txBody>
      </p:sp>
    </p:spTree>
    <p:custDataLst>
      <p:tags r:id="rId1"/>
    </p:custDataLst>
    <p:extLst>
      <p:ext uri="{BB962C8B-B14F-4D97-AF65-F5344CB8AC3E}">
        <p14:creationId xmlns:p14="http://schemas.microsoft.com/office/powerpoint/2010/main" val="2619027479"/>
      </p:ext>
    </p:extLst>
  </p:cSld>
  <p:clrMapOvr>
    <a:masterClrMapping/>
  </p:clrMapOvr>
  <mc:AlternateContent xmlns:mc="http://schemas.openxmlformats.org/markup-compatibility/2006" xmlns:p14="http://schemas.microsoft.com/office/powerpoint/2010/main">
    <mc:Choice Requires="p14">
      <p:transition spd="slow" p14:dur="2000" advTm="51664"/>
    </mc:Choice>
    <mc:Fallback xmlns="">
      <p:transition spd="slow" advTm="5166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Effect transition="in" filter="fade">
                                      <p:cBhvr>
                                        <p:cTn id="13" dur="500"/>
                                        <p:tgtEl>
                                          <p:spTgt spid="3">
                                            <p:txEl>
                                              <p:pRg st="4" end="4"/>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animEffect transition="in" filter="fade">
                                      <p:cBhvr>
                                        <p:cTn id="18" dur="500"/>
                                        <p:tgtEl>
                                          <p:spTgt spid="3">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Effect transition="in" filter="fade">
                                      <p:cBhvr>
                                        <p:cTn id="23" dur="500"/>
                                        <p:tgtEl>
                                          <p:spTgt spid="3">
                                            <p:txEl>
                                              <p:pRg st="3" end="3"/>
                                            </p:txEl>
                                          </p:spTgt>
                                        </p:tgtEl>
                                      </p:cBhvr>
                                    </p:animEffect>
                                  </p:childTnLst>
                                </p:cTn>
                              </p:par>
                              <p:par>
                                <p:cTn id="24" presetID="22" presetClass="entr" presetSubtype="8" fill="hold" nodeType="with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wipe(left)">
                                      <p:cBhvr>
                                        <p:cTn id="26" dur="500"/>
                                        <p:tgtEl>
                                          <p:spTgt spid="12"/>
                                        </p:tgtEl>
                                      </p:cBhvr>
                                    </p:animEffect>
                                  </p:childTnLst>
                                </p:cTn>
                              </p:par>
                              <p:par>
                                <p:cTn id="27" presetID="10" presetClass="exit" presetSubtype="0" fill="hold" nodeType="withEffect">
                                  <p:stCondLst>
                                    <p:cond delay="0"/>
                                  </p:stCondLst>
                                  <p:childTnLst>
                                    <p:animEffect transition="out" filter="fade">
                                      <p:cBhvr>
                                        <p:cTn id="28" dur="500"/>
                                        <p:tgtEl>
                                          <p:spTgt spid="21"/>
                                        </p:tgtEl>
                                      </p:cBhvr>
                                    </p:animEffect>
                                    <p:set>
                                      <p:cBhvr>
                                        <p:cTn id="29" dur="1" fill="hold">
                                          <p:stCondLst>
                                            <p:cond delay="499"/>
                                          </p:stCondLst>
                                        </p:cTn>
                                        <p:tgtEl>
                                          <p:spTgt spid="21"/>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3">
                                            <p:txEl>
                                              <p:pRg st="5" end="5"/>
                                            </p:txEl>
                                          </p:spTgt>
                                        </p:tgtEl>
                                        <p:attrNameLst>
                                          <p:attrName>style.visibility</p:attrName>
                                        </p:attrNameLst>
                                      </p:cBhvr>
                                      <p:to>
                                        <p:strVal val="visible"/>
                                      </p:to>
                                    </p:set>
                                    <p:animEffect transition="in" filter="fade">
                                      <p:cBhvr>
                                        <p:cTn id="34" dur="500"/>
                                        <p:tgtEl>
                                          <p:spTgt spid="3">
                                            <p:txEl>
                                              <p:pRg st="5" end="5"/>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3">
                                            <p:txEl>
                                              <p:pRg st="6" end="6"/>
                                            </p:txEl>
                                          </p:spTgt>
                                        </p:tgtEl>
                                        <p:attrNameLst>
                                          <p:attrName>style.visibility</p:attrName>
                                        </p:attrNameLst>
                                      </p:cBhvr>
                                      <p:to>
                                        <p:strVal val="visible"/>
                                      </p:to>
                                    </p:set>
                                    <p:animEffect transition="in" filter="fade">
                                      <p:cBhvr>
                                        <p:cTn id="39"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Graphic 14">
            <a:extLst>
              <a:ext uri="{FF2B5EF4-FFF2-40B4-BE49-F238E27FC236}">
                <a16:creationId xmlns:a16="http://schemas.microsoft.com/office/drawing/2014/main" xmlns="" id="{FE96E9A4-857D-4F10-8F22-97067FF02516}"/>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l="33659" t="13974" r="45122" b="14625"/>
          <a:stretch/>
        </p:blipFill>
        <p:spPr>
          <a:xfrm>
            <a:off x="5762375" y="1567491"/>
            <a:ext cx="2536310" cy="4800528"/>
          </a:xfrm>
          <a:prstGeom prst="rect">
            <a:avLst/>
          </a:prstGeom>
          <a:effectLst/>
        </p:spPr>
      </p:pic>
      <p:sp>
        <p:nvSpPr>
          <p:cNvPr id="2" name="Title 1">
            <a:extLst>
              <a:ext uri="{FF2B5EF4-FFF2-40B4-BE49-F238E27FC236}">
                <a16:creationId xmlns:a16="http://schemas.microsoft.com/office/drawing/2014/main" xmlns="" id="{382D9CA9-E5FF-4F4A-AF8D-BDB04D8C4B53}"/>
              </a:ext>
            </a:extLst>
          </p:cNvPr>
          <p:cNvSpPr>
            <a:spLocks noGrp="1"/>
          </p:cNvSpPr>
          <p:nvPr>
            <p:ph type="title"/>
          </p:nvPr>
        </p:nvSpPr>
        <p:spPr>
          <a:xfrm>
            <a:off x="838200" y="365125"/>
            <a:ext cx="10515600" cy="1325563"/>
          </a:xfrm>
        </p:spPr>
        <p:txBody>
          <a:bodyPr/>
          <a:lstStyle/>
          <a:p>
            <a:r>
              <a:rPr lang="en-US" dirty="0"/>
              <a:t>Extra CC: Unsigned 4-bit Multiplier Mapping</a:t>
            </a:r>
          </a:p>
        </p:txBody>
      </p:sp>
      <p:pic>
        <p:nvPicPr>
          <p:cNvPr id="5" name="Graphic 4">
            <a:extLst>
              <a:ext uri="{FF2B5EF4-FFF2-40B4-BE49-F238E27FC236}">
                <a16:creationId xmlns:a16="http://schemas.microsoft.com/office/drawing/2014/main" xmlns="" id="{88F7D7B8-FD2C-4057-8F87-FA31237F3BE6}"/>
              </a:ext>
            </a:extLst>
          </p:cNvPr>
          <p:cNvPicPr>
            <a:picLocks noChangeAspect="1"/>
          </p:cNvPicPr>
          <p:nvPr/>
        </p:nvPicPr>
        <p:blipFill rotWithShape="1">
          <a:blip r:embed="rId5">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l="20000" t="22907" r="65528" b="13324"/>
          <a:stretch/>
        </p:blipFill>
        <p:spPr>
          <a:xfrm>
            <a:off x="3828187" y="1618044"/>
            <a:ext cx="1903735" cy="4718727"/>
          </a:xfrm>
          <a:prstGeom prst="rect">
            <a:avLst/>
          </a:prstGeom>
        </p:spPr>
      </p:pic>
      <p:pic>
        <p:nvPicPr>
          <p:cNvPr id="7" name="Graphic 6">
            <a:extLst>
              <a:ext uri="{FF2B5EF4-FFF2-40B4-BE49-F238E27FC236}">
                <a16:creationId xmlns:a16="http://schemas.microsoft.com/office/drawing/2014/main" xmlns="" id="{7D174826-FC8E-47AA-A7AA-7A1584EAD6BB}"/>
              </a:ext>
            </a:extLst>
          </p:cNvPr>
          <p:cNvPicPr>
            <a:picLocks noChangeAspect="1"/>
          </p:cNvPicPr>
          <p:nvPr/>
        </p:nvPicPr>
        <p:blipFill rotWithShape="1">
          <a:blip r:embed="rId7">
            <a:extLst>
              <a:ext uri="{28A0092B-C50C-407E-A947-70E740481C1C}">
                <a14:useLocalDpi xmlns:a14="http://schemas.microsoft.com/office/drawing/2010/main" val="0"/>
              </a:ext>
              <a:ext uri="{96DAC541-7B7A-43D3-8B79-37D633B846F1}">
                <asvg:svgBlip xmlns:asvg="http://schemas.microsoft.com/office/drawing/2016/SVG/main" xmlns="" r:embed="rId8"/>
              </a:ext>
            </a:extLst>
          </a:blip>
          <a:srcRect l="35514" t="22736" r="50014" b="13495"/>
          <a:stretch/>
        </p:blipFill>
        <p:spPr>
          <a:xfrm>
            <a:off x="5841440" y="1607311"/>
            <a:ext cx="1903735" cy="4718727"/>
          </a:xfrm>
          <a:prstGeom prst="rect">
            <a:avLst/>
          </a:prstGeom>
          <a:effectLst/>
        </p:spPr>
      </p:pic>
      <p:pic>
        <p:nvPicPr>
          <p:cNvPr id="9" name="Graphic 8">
            <a:extLst>
              <a:ext uri="{FF2B5EF4-FFF2-40B4-BE49-F238E27FC236}">
                <a16:creationId xmlns:a16="http://schemas.microsoft.com/office/drawing/2014/main" xmlns="" id="{1A3B291D-7C0B-46BC-81A1-AB07DB7769B6}"/>
              </a:ext>
            </a:extLst>
          </p:cNvPr>
          <p:cNvPicPr>
            <a:picLocks noChangeAspect="1"/>
          </p:cNvPicPr>
          <p:nvPr/>
        </p:nvPicPr>
        <p:blipFill rotWithShape="1">
          <a:blip r:embed="rId9">
            <a:extLst>
              <a:ext uri="{28A0092B-C50C-407E-A947-70E740481C1C}">
                <a14:useLocalDpi xmlns:a14="http://schemas.microsoft.com/office/drawing/2010/main" val="0"/>
              </a:ext>
              <a:ext uri="{96DAC541-7B7A-43D3-8B79-37D633B846F1}">
                <asvg:svgBlip xmlns:asvg="http://schemas.microsoft.com/office/drawing/2016/SVG/main" xmlns="" r:embed="rId10"/>
              </a:ext>
            </a:extLst>
          </a:blip>
          <a:srcRect l="51832" t="23415" r="33362" b="14283"/>
          <a:stretch/>
        </p:blipFill>
        <p:spPr>
          <a:xfrm>
            <a:off x="7886216" y="1666874"/>
            <a:ext cx="1947785" cy="4610101"/>
          </a:xfrm>
          <a:prstGeom prst="rect">
            <a:avLst/>
          </a:prstGeom>
        </p:spPr>
      </p:pic>
      <p:sp>
        <p:nvSpPr>
          <p:cNvPr id="16" name="TextBox 15">
            <a:extLst>
              <a:ext uri="{FF2B5EF4-FFF2-40B4-BE49-F238E27FC236}">
                <a16:creationId xmlns:a16="http://schemas.microsoft.com/office/drawing/2014/main" xmlns="" id="{306A6F02-478E-4A9E-99D8-4F8CE191B77F}"/>
              </a:ext>
            </a:extLst>
          </p:cNvPr>
          <p:cNvSpPr txBox="1"/>
          <p:nvPr/>
        </p:nvSpPr>
        <p:spPr>
          <a:xfrm>
            <a:off x="628300" y="2666996"/>
            <a:ext cx="3705502" cy="584775"/>
          </a:xfrm>
          <a:prstGeom prst="rect">
            <a:avLst/>
          </a:prstGeom>
          <a:noFill/>
        </p:spPr>
        <p:txBody>
          <a:bodyPr wrap="none" rtlCol="0">
            <a:spAutoFit/>
          </a:bodyPr>
          <a:lstStyle/>
          <a:p>
            <a:r>
              <a:rPr lang="en-US" sz="3200" dirty="0"/>
              <a:t>ALM count: 7 </a:t>
            </a:r>
            <a:r>
              <a:rPr lang="en-US" sz="3200" dirty="0">
                <a:solidFill>
                  <a:srgbClr val="C00000"/>
                </a:solidFill>
              </a:rPr>
              <a:t>(vs. 10)</a:t>
            </a:r>
          </a:p>
        </p:txBody>
      </p:sp>
      <p:sp>
        <p:nvSpPr>
          <p:cNvPr id="17" name="TextBox 16">
            <a:extLst>
              <a:ext uri="{FF2B5EF4-FFF2-40B4-BE49-F238E27FC236}">
                <a16:creationId xmlns:a16="http://schemas.microsoft.com/office/drawing/2014/main" xmlns="" id="{97C0D196-3F49-4626-819B-1F05C0A7F78C}"/>
              </a:ext>
            </a:extLst>
          </p:cNvPr>
          <p:cNvSpPr txBox="1"/>
          <p:nvPr/>
        </p:nvSpPr>
        <p:spPr>
          <a:xfrm>
            <a:off x="10728" y="3643743"/>
            <a:ext cx="5131341" cy="1077218"/>
          </a:xfrm>
          <a:prstGeom prst="rect">
            <a:avLst/>
          </a:prstGeom>
          <a:noFill/>
        </p:spPr>
        <p:txBody>
          <a:bodyPr wrap="none" rtlCol="0">
            <a:spAutoFit/>
          </a:bodyPr>
          <a:lstStyle/>
          <a:p>
            <a:pPr algn="ctr"/>
            <a:r>
              <a:rPr lang="en-US" sz="3200" dirty="0"/>
              <a:t>Geomean: 17.3 </a:t>
            </a:r>
            <a:r>
              <a:rPr lang="en-US" sz="3200" dirty="0">
                <a:solidFill>
                  <a:srgbClr val="C00000"/>
                </a:solidFill>
              </a:rPr>
              <a:t>(vs. 25) </a:t>
            </a:r>
            <a:r>
              <a:rPr lang="en-US" sz="3200" dirty="0"/>
              <a:t>ALMs </a:t>
            </a:r>
          </a:p>
          <a:p>
            <a:pPr algn="ctr"/>
            <a:r>
              <a:rPr lang="en-US" sz="3200" dirty="0"/>
              <a:t>(4-bit to 9-bit multipliers)</a:t>
            </a:r>
          </a:p>
        </p:txBody>
      </p:sp>
      <p:sp>
        <p:nvSpPr>
          <p:cNvPr id="3" name="Slide Number Placeholder 2">
            <a:extLst>
              <a:ext uri="{FF2B5EF4-FFF2-40B4-BE49-F238E27FC236}">
                <a16:creationId xmlns:a16="http://schemas.microsoft.com/office/drawing/2014/main" xmlns="" id="{613A2277-9B0E-492F-8F18-E38952D6840D}"/>
              </a:ext>
            </a:extLst>
          </p:cNvPr>
          <p:cNvSpPr>
            <a:spLocks noGrp="1"/>
          </p:cNvSpPr>
          <p:nvPr>
            <p:ph type="sldNum" sz="quarter" idx="12"/>
          </p:nvPr>
        </p:nvSpPr>
        <p:spPr/>
        <p:txBody>
          <a:bodyPr/>
          <a:lstStyle/>
          <a:p>
            <a:fld id="{7F5AC743-F530-4263-8389-E45A994BFB2A}" type="slidenum">
              <a:rPr lang="en-US" smtClean="0"/>
              <a:pPr/>
              <a:t>16</a:t>
            </a:fld>
            <a:endParaRPr lang="en-US" dirty="0"/>
          </a:p>
        </p:txBody>
      </p:sp>
      <p:sp>
        <p:nvSpPr>
          <p:cNvPr id="12" name="Rectangle 11">
            <a:extLst>
              <a:ext uri="{FF2B5EF4-FFF2-40B4-BE49-F238E27FC236}">
                <a16:creationId xmlns:a16="http://schemas.microsoft.com/office/drawing/2014/main" xmlns="" id="{0A485DE6-EA32-4C30-8E71-1668E0274B9E}"/>
              </a:ext>
            </a:extLst>
          </p:cNvPr>
          <p:cNvSpPr/>
          <p:nvPr/>
        </p:nvSpPr>
        <p:spPr>
          <a:xfrm>
            <a:off x="0" y="661640"/>
            <a:ext cx="838200" cy="706244"/>
          </a:xfrm>
          <a:prstGeom prst="rect">
            <a:avLst/>
          </a:prstGeom>
          <a:solidFill>
            <a:schemeClr val="accent1">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t>1</a:t>
            </a:r>
          </a:p>
        </p:txBody>
      </p:sp>
      <p:pic>
        <p:nvPicPr>
          <p:cNvPr id="6" name="Graphic 5">
            <a:extLst>
              <a:ext uri="{FF2B5EF4-FFF2-40B4-BE49-F238E27FC236}">
                <a16:creationId xmlns:a16="http://schemas.microsoft.com/office/drawing/2014/main" xmlns="" id="{B6B059D0-3B19-478B-A705-C693541BF855}"/>
              </a:ext>
            </a:extLst>
          </p:cNvPr>
          <p:cNvPicPr>
            <a:picLocks noChangeAspect="1"/>
          </p:cNvPicPr>
          <p:nvPr/>
        </p:nvPicPr>
        <p:blipFill rotWithShape="1">
          <a:blip r:embed="rId11" cstate="print">
            <a:extLst>
              <a:ext uri="{28A0092B-C50C-407E-A947-70E740481C1C}">
                <a14:useLocalDpi xmlns:a14="http://schemas.microsoft.com/office/drawing/2010/main" val="0"/>
              </a:ext>
              <a:ext uri="{96DAC541-7B7A-43D3-8B79-37D633B846F1}">
                <asvg:svgBlip xmlns:asvg="http://schemas.microsoft.com/office/drawing/2016/SVG/main" xmlns="" r:embed="rId12"/>
              </a:ext>
            </a:extLst>
          </a:blip>
          <a:srcRect l="66333" t="21852" r="8084" b="10370"/>
          <a:stretch/>
        </p:blipFill>
        <p:spPr>
          <a:xfrm>
            <a:off x="9824037" y="2103121"/>
            <a:ext cx="2357235" cy="3512819"/>
          </a:xfrm>
          <a:prstGeom prst="rect">
            <a:avLst/>
          </a:prstGeom>
        </p:spPr>
      </p:pic>
      <p:sp>
        <p:nvSpPr>
          <p:cNvPr id="13" name="TextBox 12">
            <a:extLst>
              <a:ext uri="{FF2B5EF4-FFF2-40B4-BE49-F238E27FC236}">
                <a16:creationId xmlns:a16="http://schemas.microsoft.com/office/drawing/2014/main" xmlns="" id="{97C0D196-3F49-4626-819B-1F05C0A7F78C}"/>
              </a:ext>
            </a:extLst>
          </p:cNvPr>
          <p:cNvSpPr txBox="1"/>
          <p:nvPr/>
        </p:nvSpPr>
        <p:spPr>
          <a:xfrm>
            <a:off x="192220" y="4942272"/>
            <a:ext cx="3344570" cy="584775"/>
          </a:xfrm>
          <a:prstGeom prst="rect">
            <a:avLst/>
          </a:prstGeom>
          <a:noFill/>
        </p:spPr>
        <p:txBody>
          <a:bodyPr wrap="none" rtlCol="0">
            <a:spAutoFit/>
          </a:bodyPr>
          <a:lstStyle/>
          <a:p>
            <a:pPr algn="ctr"/>
            <a:r>
              <a:rPr lang="en-US" sz="3200" dirty="0" smtClean="0"/>
              <a:t>One </a:t>
            </a:r>
            <a:r>
              <a:rPr lang="en-US" sz="3200" dirty="0" err="1" smtClean="0"/>
              <a:t>ALM</a:t>
            </a:r>
            <a:r>
              <a:rPr lang="en-US" sz="3200" dirty="0" smtClean="0"/>
              <a:t>-level less</a:t>
            </a:r>
            <a:endParaRPr lang="en-US" sz="3200" dirty="0"/>
          </a:p>
        </p:txBody>
      </p:sp>
    </p:spTree>
    <p:custDataLst>
      <p:tags r:id="rId1"/>
    </p:custDataLst>
    <p:extLst>
      <p:ext uri="{BB962C8B-B14F-4D97-AF65-F5344CB8AC3E}">
        <p14:creationId xmlns:p14="http://schemas.microsoft.com/office/powerpoint/2010/main" val="3491948273"/>
      </p:ext>
    </p:extLst>
  </p:cSld>
  <p:clrMapOvr>
    <a:masterClrMapping/>
  </p:clrMapOvr>
  <mc:AlternateContent xmlns:mc="http://schemas.openxmlformats.org/markup-compatibility/2006" xmlns:p14="http://schemas.microsoft.com/office/powerpoint/2010/main">
    <mc:Choice Requires="p14">
      <p:transition spd="slow" p14:dur="2000" advTm="27520"/>
    </mc:Choice>
    <mc:Fallback xmlns="">
      <p:transition spd="slow" advTm="2752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2.70833E-6 3.33333E-6 L -0.15976 3.33333E-6 " pathEditMode="relative" rAng="0" ptsTypes="AA">
                                      <p:cBhvr>
                                        <p:cTn id="6" dur="2000" fill="hold"/>
                                        <p:tgtEl>
                                          <p:spTgt spid="9"/>
                                        </p:tgtEl>
                                        <p:attrNameLst>
                                          <p:attrName>ppt_x</p:attrName>
                                          <p:attrName>ppt_y</p:attrName>
                                        </p:attrNameLst>
                                      </p:cBhvr>
                                      <p:rCtr x="-7995" y="0"/>
                                    </p:animMotion>
                                  </p:childTnLst>
                                </p:cTn>
                              </p:par>
                            </p:childTnLst>
                          </p:cTn>
                        </p:par>
                        <p:par>
                          <p:cTn id="7" fill="hold">
                            <p:stCondLst>
                              <p:cond delay="2000"/>
                            </p:stCondLst>
                            <p:childTnLst>
                              <p:par>
                                <p:cTn id="8" presetID="10" presetClass="exit" presetSubtype="0" fill="hold" nodeType="afterEffect">
                                  <p:stCondLst>
                                    <p:cond delay="0"/>
                                  </p:stCondLst>
                                  <p:childTnLst>
                                    <p:animEffect transition="out" filter="fade">
                                      <p:cBhvr>
                                        <p:cTn id="9" dur="500"/>
                                        <p:tgtEl>
                                          <p:spTgt spid="9"/>
                                        </p:tgtEl>
                                      </p:cBhvr>
                                    </p:animEffect>
                                    <p:set>
                                      <p:cBhvr>
                                        <p:cTn id="10" dur="1" fill="hold">
                                          <p:stCondLst>
                                            <p:cond delay="499"/>
                                          </p:stCondLst>
                                        </p:cTn>
                                        <p:tgtEl>
                                          <p:spTgt spid="9"/>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500"/>
                                        <p:tgtEl>
                                          <p:spTgt spid="7"/>
                                        </p:tgtEl>
                                      </p:cBhvr>
                                    </p:animEffect>
                                    <p:set>
                                      <p:cBhvr>
                                        <p:cTn id="13" dur="1" fill="hold">
                                          <p:stCondLst>
                                            <p:cond delay="499"/>
                                          </p:stCondLst>
                                        </p:cTn>
                                        <p:tgtEl>
                                          <p:spTgt spid="7"/>
                                        </p:tgtEl>
                                        <p:attrNameLst>
                                          <p:attrName>style.visibility</p:attrName>
                                        </p:attrNameLst>
                                      </p:cBhvr>
                                      <p:to>
                                        <p:strVal val="hidden"/>
                                      </p:to>
                                    </p:set>
                                  </p:childTnLst>
                                </p:cTn>
                              </p:par>
                              <p:par>
                                <p:cTn id="14" presetID="10" presetClass="entr" presetSubtype="0" fill="hold"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500"/>
                                        <p:tgtEl>
                                          <p:spTgt spid="15"/>
                                        </p:tgtEl>
                                      </p:cBhvr>
                                    </p:animEffect>
                                  </p:childTnLst>
                                </p:cTn>
                              </p:par>
                              <p:par>
                                <p:cTn id="17" presetID="42" presetClass="path" presetSubtype="0" accel="50000" decel="50000" fill="hold" nodeType="withEffect">
                                  <p:stCondLst>
                                    <p:cond delay="0"/>
                                  </p:stCondLst>
                                  <p:childTnLst>
                                    <p:animMotion origin="layout" path="M -2.70833E-6 -2.22222E-6 L 0.11029 0.00162 " pathEditMode="relative" rAng="0" ptsTypes="AA">
                                      <p:cBhvr>
                                        <p:cTn id="18" dur="2000" fill="hold"/>
                                        <p:tgtEl>
                                          <p:spTgt spid="15"/>
                                        </p:tgtEl>
                                        <p:attrNameLst>
                                          <p:attrName>ppt_x</p:attrName>
                                          <p:attrName>ppt_y</p:attrName>
                                        </p:attrNameLst>
                                      </p:cBhvr>
                                      <p:rCtr x="5508" y="69"/>
                                    </p:animMotion>
                                  </p:childTnLst>
                                </p:cTn>
                              </p:par>
                              <p:par>
                                <p:cTn id="19" presetID="42" presetClass="path" presetSubtype="0" accel="50000" decel="50000" fill="hold" nodeType="withEffect">
                                  <p:stCondLst>
                                    <p:cond delay="0"/>
                                  </p:stCondLst>
                                  <p:childTnLst>
                                    <p:animMotion origin="layout" path="M 2.70833E-6 -1.11111E-6 L 0.09791 -0.00139 " pathEditMode="relative" rAng="0" ptsTypes="AA">
                                      <p:cBhvr>
                                        <p:cTn id="20" dur="2000" fill="hold"/>
                                        <p:tgtEl>
                                          <p:spTgt spid="5"/>
                                        </p:tgtEl>
                                        <p:attrNameLst>
                                          <p:attrName>ppt_x</p:attrName>
                                          <p:attrName>ppt_y</p:attrName>
                                        </p:attrNameLst>
                                      </p:cBhvr>
                                      <p:rCtr x="4896" y="-69"/>
                                    </p:animMotion>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fade">
                                      <p:cBhvr>
                                        <p:cTn id="28" dur="500"/>
                                        <p:tgtEl>
                                          <p:spTgt spid="17"/>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Extra CC: Unsigned 4-bit Multiplier Mapping</a:t>
            </a:r>
            <a:endParaRPr lang="fa-IR" dirty="0"/>
          </a:p>
        </p:txBody>
      </p:sp>
      <p:sp>
        <p:nvSpPr>
          <p:cNvPr id="4" name="Slide Number Placeholder 3"/>
          <p:cNvSpPr>
            <a:spLocks noGrp="1"/>
          </p:cNvSpPr>
          <p:nvPr>
            <p:ph type="sldNum" sz="quarter" idx="12"/>
          </p:nvPr>
        </p:nvSpPr>
        <p:spPr/>
        <p:txBody>
          <a:bodyPr/>
          <a:lstStyle/>
          <a:p>
            <a:fld id="{7F5AC743-F530-4263-8389-E45A994BFB2A}" type="slidenum">
              <a:rPr lang="en-US" smtClean="0"/>
              <a:pPr/>
              <a:t>17</a:t>
            </a:fld>
            <a:endParaRPr lang="en-US" dirty="0"/>
          </a:p>
        </p:txBody>
      </p:sp>
      <p:pic>
        <p:nvPicPr>
          <p:cNvPr id="6" name="Picture 5"/>
          <p:cNvPicPr>
            <a:picLocks noChangeAspect="1"/>
          </p:cNvPicPr>
          <p:nvPr/>
        </p:nvPicPr>
        <p:blipFill>
          <a:blip r:embed="rId2"/>
          <a:stretch>
            <a:fillRect/>
          </a:stretch>
        </p:blipFill>
        <p:spPr>
          <a:xfrm>
            <a:off x="0" y="2028316"/>
            <a:ext cx="7163437" cy="4593357"/>
          </a:xfrm>
          <a:prstGeom prst="rect">
            <a:avLst/>
          </a:prstGeom>
        </p:spPr>
      </p:pic>
      <p:pic>
        <p:nvPicPr>
          <p:cNvPr id="7" name="Picture 6"/>
          <p:cNvPicPr>
            <a:picLocks noChangeAspect="1"/>
          </p:cNvPicPr>
          <p:nvPr/>
        </p:nvPicPr>
        <p:blipFill>
          <a:blip r:embed="rId3"/>
          <a:stretch>
            <a:fillRect/>
          </a:stretch>
        </p:blipFill>
        <p:spPr>
          <a:xfrm>
            <a:off x="7787766" y="1873513"/>
            <a:ext cx="4111959" cy="4633759"/>
          </a:xfrm>
          <a:prstGeom prst="rect">
            <a:avLst/>
          </a:prstGeom>
        </p:spPr>
      </p:pic>
      <p:sp>
        <p:nvSpPr>
          <p:cNvPr id="8" name="Rectangle 7">
            <a:extLst>
              <a:ext uri="{FF2B5EF4-FFF2-40B4-BE49-F238E27FC236}">
                <a16:creationId xmlns:a16="http://schemas.microsoft.com/office/drawing/2014/main" xmlns="" id="{0A485DE6-EA32-4C30-8E71-1668E0274B9E}"/>
              </a:ext>
            </a:extLst>
          </p:cNvPr>
          <p:cNvSpPr/>
          <p:nvPr/>
        </p:nvSpPr>
        <p:spPr>
          <a:xfrm>
            <a:off x="0" y="661640"/>
            <a:ext cx="838200" cy="706244"/>
          </a:xfrm>
          <a:prstGeom prst="rect">
            <a:avLst/>
          </a:prstGeom>
          <a:solidFill>
            <a:schemeClr val="accent1">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t>1</a:t>
            </a:r>
          </a:p>
        </p:txBody>
      </p:sp>
    </p:spTree>
    <p:extLst>
      <p:ext uri="{BB962C8B-B14F-4D97-AF65-F5344CB8AC3E}">
        <p14:creationId xmlns:p14="http://schemas.microsoft.com/office/powerpoint/2010/main" val="59120072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phic 8">
            <a:extLst>
              <a:ext uri="{FF2B5EF4-FFF2-40B4-BE49-F238E27FC236}">
                <a16:creationId xmlns:a16="http://schemas.microsoft.com/office/drawing/2014/main" xmlns="" id="{8F8E7C2F-D320-4C48-A357-90A34C7C0B3D}"/>
              </a:ext>
            </a:extLst>
          </p:cNvPr>
          <p:cNvPicPr>
            <a:picLocks noChangeAspect="1"/>
          </p:cNvPicPr>
          <p:nvPr/>
        </p:nvPicPr>
        <p:blipFill rotWithShape="1">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l="26666" t="3926" r="37167" b="3333"/>
          <a:stretch/>
        </p:blipFill>
        <p:spPr>
          <a:xfrm>
            <a:off x="7163147" y="1367884"/>
            <a:ext cx="3433870" cy="4953001"/>
          </a:xfrm>
          <a:prstGeom prst="rect">
            <a:avLst/>
          </a:prstGeom>
        </p:spPr>
      </p:pic>
      <p:sp>
        <p:nvSpPr>
          <p:cNvPr id="2" name="Title 1">
            <a:extLst>
              <a:ext uri="{FF2B5EF4-FFF2-40B4-BE49-F238E27FC236}">
                <a16:creationId xmlns:a16="http://schemas.microsoft.com/office/drawing/2014/main" xmlns="" id="{C2F5F14F-1F20-4F69-BD4F-52C3929A0660}"/>
              </a:ext>
            </a:extLst>
          </p:cNvPr>
          <p:cNvSpPr>
            <a:spLocks noGrp="1"/>
          </p:cNvSpPr>
          <p:nvPr>
            <p:ph type="title"/>
          </p:nvPr>
        </p:nvSpPr>
        <p:spPr>
          <a:xfrm>
            <a:off x="838200" y="365125"/>
            <a:ext cx="10515600" cy="1325563"/>
          </a:xfrm>
        </p:spPr>
        <p:txBody>
          <a:bodyPr/>
          <a:lstStyle/>
          <a:p>
            <a:r>
              <a:rPr lang="en-US" dirty="0"/>
              <a:t>4-bit Adder Architecture</a:t>
            </a:r>
          </a:p>
        </p:txBody>
      </p:sp>
      <p:sp>
        <p:nvSpPr>
          <p:cNvPr id="3" name="Content Placeholder 2">
            <a:extLst>
              <a:ext uri="{FF2B5EF4-FFF2-40B4-BE49-F238E27FC236}">
                <a16:creationId xmlns:a16="http://schemas.microsoft.com/office/drawing/2014/main" xmlns="" id="{68CF4FB1-0DD8-4E8B-B62C-89FB26FC558C}"/>
              </a:ext>
            </a:extLst>
          </p:cNvPr>
          <p:cNvSpPr>
            <a:spLocks noGrp="1"/>
          </p:cNvSpPr>
          <p:nvPr>
            <p:ph idx="1"/>
          </p:nvPr>
        </p:nvSpPr>
        <p:spPr>
          <a:xfrm>
            <a:off x="838200" y="1825624"/>
            <a:ext cx="4578927" cy="4582609"/>
          </a:xfrm>
        </p:spPr>
        <p:txBody>
          <a:bodyPr>
            <a:normAutofit lnSpcReduction="10000"/>
          </a:bodyPr>
          <a:lstStyle/>
          <a:p>
            <a:r>
              <a:rPr lang="en-US" dirty="0"/>
              <a:t>Problem:</a:t>
            </a:r>
          </a:p>
          <a:p>
            <a:pPr lvl="1"/>
            <a:r>
              <a:rPr lang="en-US" dirty="0"/>
              <a:t>4-LUTs used as 2-input LUT</a:t>
            </a:r>
          </a:p>
          <a:p>
            <a:pPr lvl="1"/>
            <a:endParaRPr lang="en-US" dirty="0"/>
          </a:p>
          <a:p>
            <a:r>
              <a:rPr lang="en-US" dirty="0"/>
              <a:t>Solutions:</a:t>
            </a:r>
          </a:p>
          <a:p>
            <a:pPr lvl="1"/>
            <a:r>
              <a:rPr lang="en-US" dirty="0"/>
              <a:t>Fracture 4-LUTs into 3-LUTs</a:t>
            </a:r>
          </a:p>
          <a:p>
            <a:pPr lvl="1"/>
            <a:r>
              <a:rPr lang="en-US" dirty="0" smtClean="0"/>
              <a:t>Generates </a:t>
            </a:r>
            <a:r>
              <a:rPr lang="en-US" dirty="0"/>
              <a:t>8 partial products using the 8 </a:t>
            </a:r>
            <a:r>
              <a:rPr lang="en-US" dirty="0" err="1"/>
              <a:t>LUTs</a:t>
            </a:r>
            <a:r>
              <a:rPr lang="en-US" dirty="0"/>
              <a:t> per </a:t>
            </a:r>
            <a:r>
              <a:rPr lang="en-US" dirty="0" err="1"/>
              <a:t>ALM</a:t>
            </a:r>
            <a:r>
              <a:rPr lang="en-US" dirty="0"/>
              <a:t> </a:t>
            </a:r>
            <a:r>
              <a:rPr lang="en-US" dirty="0" smtClean="0"/>
              <a:t>(instead </a:t>
            </a:r>
            <a:r>
              <a:rPr lang="en-US" dirty="0"/>
              <a:t>of </a:t>
            </a:r>
            <a:r>
              <a:rPr lang="en-US" dirty="0" smtClean="0"/>
              <a:t>4)</a:t>
            </a:r>
          </a:p>
          <a:p>
            <a:pPr lvl="1"/>
            <a:r>
              <a:rPr lang="en-US" dirty="0" smtClean="0"/>
              <a:t>Needs extra adders</a:t>
            </a:r>
            <a:endParaRPr lang="en-US" dirty="0"/>
          </a:p>
          <a:p>
            <a:r>
              <a:rPr lang="en-US" dirty="0"/>
              <a:t>Gains:</a:t>
            </a:r>
          </a:p>
          <a:p>
            <a:pPr lvl="1"/>
            <a:r>
              <a:rPr lang="en-US" dirty="0"/>
              <a:t>Fit more adders per ALM</a:t>
            </a:r>
          </a:p>
          <a:p>
            <a:pPr lvl="1"/>
            <a:r>
              <a:rPr lang="en-US" dirty="0"/>
              <a:t>Better ALM utilization</a:t>
            </a:r>
          </a:p>
          <a:p>
            <a:pPr lvl="1"/>
            <a:endParaRPr lang="en-US" dirty="0"/>
          </a:p>
        </p:txBody>
      </p:sp>
      <p:sp>
        <p:nvSpPr>
          <p:cNvPr id="7" name="Slide Number Placeholder 6">
            <a:extLst>
              <a:ext uri="{FF2B5EF4-FFF2-40B4-BE49-F238E27FC236}">
                <a16:creationId xmlns:a16="http://schemas.microsoft.com/office/drawing/2014/main" xmlns="" id="{318ED216-F31C-4A87-BF8D-0AE183F88E37}"/>
              </a:ext>
            </a:extLst>
          </p:cNvPr>
          <p:cNvSpPr>
            <a:spLocks noGrp="1"/>
          </p:cNvSpPr>
          <p:nvPr>
            <p:ph type="sldNum" sz="quarter" idx="12"/>
          </p:nvPr>
        </p:nvSpPr>
        <p:spPr/>
        <p:txBody>
          <a:bodyPr/>
          <a:lstStyle/>
          <a:p>
            <a:fld id="{7F5AC743-F530-4263-8389-E45A994BFB2A}" type="slidenum">
              <a:rPr lang="en-US" smtClean="0"/>
              <a:pPr/>
              <a:t>18</a:t>
            </a:fld>
            <a:endParaRPr lang="en-US" dirty="0"/>
          </a:p>
        </p:txBody>
      </p:sp>
      <p:sp>
        <p:nvSpPr>
          <p:cNvPr id="24" name="Rectangle 23">
            <a:extLst>
              <a:ext uri="{FF2B5EF4-FFF2-40B4-BE49-F238E27FC236}">
                <a16:creationId xmlns:a16="http://schemas.microsoft.com/office/drawing/2014/main" xmlns="" id="{DBD8BA4B-EF70-434D-91AD-6C073A8AF59D}"/>
              </a:ext>
            </a:extLst>
          </p:cNvPr>
          <p:cNvSpPr/>
          <p:nvPr/>
        </p:nvSpPr>
        <p:spPr>
          <a:xfrm>
            <a:off x="0" y="661640"/>
            <a:ext cx="838200" cy="706244"/>
          </a:xfrm>
          <a:prstGeom prst="rect">
            <a:avLst/>
          </a:prstGeom>
          <a:solidFill>
            <a:schemeClr val="accent1">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t>2</a:t>
            </a:r>
          </a:p>
        </p:txBody>
      </p:sp>
      <p:pic>
        <p:nvPicPr>
          <p:cNvPr id="11" name="Graphic 10">
            <a:extLst>
              <a:ext uri="{FF2B5EF4-FFF2-40B4-BE49-F238E27FC236}">
                <a16:creationId xmlns:a16="http://schemas.microsoft.com/office/drawing/2014/main" xmlns="" id="{CA2AE0E9-6EB4-40CF-A978-3A74F63AF70B}"/>
              </a:ext>
            </a:extLst>
          </p:cNvPr>
          <p:cNvPicPr>
            <a:picLocks noChangeAspect="1"/>
          </p:cNvPicPr>
          <p:nvPr/>
        </p:nvPicPr>
        <p:blipFill rotWithShape="1">
          <a:blip r:embed="rId6" cstate="print">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l="24300" t="3704" r="42576" b="2755"/>
          <a:stretch/>
        </p:blipFill>
        <p:spPr>
          <a:xfrm>
            <a:off x="7142813" y="1317150"/>
            <a:ext cx="3186021" cy="5061068"/>
          </a:xfrm>
          <a:prstGeom prst="rect">
            <a:avLst/>
          </a:prstGeom>
          <a:effectLst/>
        </p:spPr>
      </p:pic>
    </p:spTree>
    <p:custDataLst>
      <p:tags r:id="rId1"/>
    </p:custDataLst>
    <p:extLst>
      <p:ext uri="{BB962C8B-B14F-4D97-AF65-F5344CB8AC3E}">
        <p14:creationId xmlns:p14="http://schemas.microsoft.com/office/powerpoint/2010/main" val="655795769"/>
      </p:ext>
    </p:extLst>
  </p:cSld>
  <p:clrMapOvr>
    <a:masterClrMapping/>
  </p:clrMapOvr>
  <mc:AlternateContent xmlns:mc="http://schemas.openxmlformats.org/markup-compatibility/2006" xmlns:p14="http://schemas.microsoft.com/office/powerpoint/2010/main">
    <mc:Choice Requires="p14">
      <p:transition spd="slow" p14:dur="2000" advTm="50669"/>
    </mc:Choice>
    <mc:Fallback xmlns="">
      <p:transition spd="slow" advTm="5066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fade">
                                      <p:cBhvr>
                                        <p:cTn id="10" dur="500"/>
                                        <p:tgtEl>
                                          <p:spTgt spid="3">
                                            <p:txEl>
                                              <p:pRg st="3" end="3"/>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animEffect transition="in" filter="fade">
                                      <p:cBhvr>
                                        <p:cTn id="13" dur="500"/>
                                        <p:tgtEl>
                                          <p:spTgt spid="3">
                                            <p:txEl>
                                              <p:pRg st="7" end="7"/>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3">
                                            <p:txEl>
                                              <p:pRg st="6" end="6"/>
                                            </p:txEl>
                                          </p:spTgt>
                                        </p:tgtEl>
                                        <p:attrNameLst>
                                          <p:attrName>style.visibility</p:attrName>
                                        </p:attrNameLst>
                                      </p:cBhvr>
                                      <p:to>
                                        <p:strVal val="visible"/>
                                      </p:to>
                                    </p:set>
                                  </p:childTnLst>
                                </p:cTn>
                              </p:par>
                              <p:par>
                                <p:cTn id="30" presetID="16" presetClass="entr" presetSubtype="42" fill="hold" nodeType="with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barn(outHorizontal)">
                                      <p:cBhvr>
                                        <p:cTn id="32" dur="500"/>
                                        <p:tgtEl>
                                          <p:spTgt spid="9"/>
                                        </p:tgtEl>
                                      </p:cBhvr>
                                    </p:animEffect>
                                  </p:childTnLst>
                                </p:cTn>
                              </p:par>
                              <p:par>
                                <p:cTn id="33" presetID="9" presetClass="emph" presetSubtype="0" nodeType="withEffect">
                                  <p:stCondLst>
                                    <p:cond delay="0"/>
                                  </p:stCondLst>
                                  <p:childTnLst>
                                    <p:set>
                                      <p:cBhvr>
                                        <p:cTn id="34" dur="indefinite"/>
                                        <p:tgtEl>
                                          <p:spTgt spid="11"/>
                                        </p:tgtEl>
                                        <p:attrNameLst>
                                          <p:attrName>style.opacity</p:attrName>
                                        </p:attrNameLst>
                                      </p:cBhvr>
                                      <p:to>
                                        <p:strVal val="0.75"/>
                                      </p:to>
                                    </p:set>
                                    <p:animEffect filter="image" prLst="opacity: 0.75">
                                      <p:cBhvr rctx="IE">
                                        <p:cTn id="35" dur="indefinite"/>
                                        <p:tgtEl>
                                          <p:spTgt spid="11"/>
                                        </p:tgtEl>
                                      </p:cBhvr>
                                    </p:animEffect>
                                  </p:childTnLst>
                                  <p:subTnLst>
                                    <p:set>
                                      <p:cBhvr override="childStyle">
                                        <p:cTn dur="1" fill="hold" display="0" masterRel="sameClick" afterEffect="1">
                                          <p:stCondLst>
                                            <p:cond evt="end" delay="0">
                                              <p:tn val="33"/>
                                            </p:cond>
                                          </p:stCondLst>
                                        </p:cTn>
                                        <p:tgtEl>
                                          <p:spTgt spid="11"/>
                                        </p:tgtEl>
                                        <p:attrNameLst>
                                          <p:attrName>style.visibility</p:attrName>
                                        </p:attrNameLst>
                                      </p:cBhvr>
                                      <p:to>
                                        <p:strVal val="hidden"/>
                                      </p:to>
                                    </p:set>
                                  </p:subTnLst>
                                </p:cTn>
                              </p:par>
                            </p:childTnLst>
                          </p:cTn>
                        </p:par>
                        <p:par>
                          <p:cTn id="36" fill="hold">
                            <p:stCondLst>
                              <p:cond delay="500"/>
                            </p:stCondLst>
                            <p:childTnLst>
                              <p:par>
                                <p:cTn id="37" presetID="1" presetClass="exit" presetSubtype="0" fill="hold" nodeType="afterEffect">
                                  <p:stCondLst>
                                    <p:cond delay="0"/>
                                  </p:stCondLst>
                                  <p:childTnLst>
                                    <p:set>
                                      <p:cBhvr>
                                        <p:cTn id="38" dur="1" fill="hold">
                                          <p:stCondLst>
                                            <p:cond delay="0"/>
                                          </p:stCondLst>
                                        </p:cTn>
                                        <p:tgtEl>
                                          <p:spTgt spid="11"/>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3">
                                            <p:txEl>
                                              <p:pRg st="8" end="8"/>
                                            </p:txEl>
                                          </p:spTgt>
                                        </p:tgtEl>
                                        <p:attrNameLst>
                                          <p:attrName>style.visibility</p:attrName>
                                        </p:attrNameLst>
                                      </p:cBhvr>
                                      <p:to>
                                        <p:strVal val="visible"/>
                                      </p:to>
                                    </p:set>
                                    <p:animEffect transition="in" filter="fade">
                                      <p:cBhvr>
                                        <p:cTn id="43" dur="500"/>
                                        <p:tgtEl>
                                          <p:spTgt spid="3">
                                            <p:txEl>
                                              <p:pRg st="8" end="8"/>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nodeType="clickEffect">
                                  <p:stCondLst>
                                    <p:cond delay="0"/>
                                  </p:stCondLst>
                                  <p:childTnLst>
                                    <p:set>
                                      <p:cBhvr>
                                        <p:cTn id="47"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9B91550-311B-4970-819D-64E4409CA41D}"/>
              </a:ext>
            </a:extLst>
          </p:cNvPr>
          <p:cNvSpPr>
            <a:spLocks noGrp="1"/>
          </p:cNvSpPr>
          <p:nvPr>
            <p:ph type="title"/>
          </p:nvPr>
        </p:nvSpPr>
        <p:spPr>
          <a:xfrm>
            <a:off x="838200" y="365125"/>
            <a:ext cx="10515600" cy="1325563"/>
          </a:xfrm>
        </p:spPr>
        <p:txBody>
          <a:bodyPr/>
          <a:lstStyle/>
          <a:p>
            <a:r>
              <a:rPr lang="en-US" dirty="0"/>
              <a:t>4b Adder: Unsigned 4-bit Multiplier Mapping</a:t>
            </a:r>
          </a:p>
        </p:txBody>
      </p:sp>
      <p:sp>
        <p:nvSpPr>
          <p:cNvPr id="6" name="TextBox 5">
            <a:extLst>
              <a:ext uri="{FF2B5EF4-FFF2-40B4-BE49-F238E27FC236}">
                <a16:creationId xmlns:a16="http://schemas.microsoft.com/office/drawing/2014/main" xmlns="" id="{367A5130-1E0D-4434-B287-7E814BE04657}"/>
              </a:ext>
            </a:extLst>
          </p:cNvPr>
          <p:cNvSpPr txBox="1"/>
          <p:nvPr/>
        </p:nvSpPr>
        <p:spPr>
          <a:xfrm>
            <a:off x="780700" y="2799066"/>
            <a:ext cx="3705502" cy="584775"/>
          </a:xfrm>
          <a:prstGeom prst="rect">
            <a:avLst/>
          </a:prstGeom>
          <a:noFill/>
        </p:spPr>
        <p:txBody>
          <a:bodyPr wrap="none" rtlCol="0">
            <a:spAutoFit/>
          </a:bodyPr>
          <a:lstStyle/>
          <a:p>
            <a:r>
              <a:rPr lang="en-US" sz="3200" dirty="0"/>
              <a:t>ALM count: 7 </a:t>
            </a:r>
            <a:r>
              <a:rPr lang="en-US" sz="3200" dirty="0">
                <a:solidFill>
                  <a:srgbClr val="C00000"/>
                </a:solidFill>
              </a:rPr>
              <a:t>(vs. 10)</a:t>
            </a:r>
          </a:p>
        </p:txBody>
      </p:sp>
      <p:sp>
        <p:nvSpPr>
          <p:cNvPr id="7" name="TextBox 6">
            <a:extLst>
              <a:ext uri="{FF2B5EF4-FFF2-40B4-BE49-F238E27FC236}">
                <a16:creationId xmlns:a16="http://schemas.microsoft.com/office/drawing/2014/main" xmlns="" id="{D2D6743F-6B01-47C9-AAE4-572658C0103F}"/>
              </a:ext>
            </a:extLst>
          </p:cNvPr>
          <p:cNvSpPr txBox="1"/>
          <p:nvPr/>
        </p:nvSpPr>
        <p:spPr>
          <a:xfrm>
            <a:off x="45218" y="3712440"/>
            <a:ext cx="5059206" cy="1077218"/>
          </a:xfrm>
          <a:prstGeom prst="rect">
            <a:avLst/>
          </a:prstGeom>
          <a:noFill/>
        </p:spPr>
        <p:txBody>
          <a:bodyPr wrap="none" rtlCol="0">
            <a:spAutoFit/>
          </a:bodyPr>
          <a:lstStyle/>
          <a:p>
            <a:pPr algn="ctr"/>
            <a:r>
              <a:rPr lang="en-US" sz="3200" dirty="0"/>
              <a:t>Geomean: 15.8 </a:t>
            </a:r>
            <a:r>
              <a:rPr lang="en-US" sz="3200" dirty="0">
                <a:solidFill>
                  <a:srgbClr val="C00000"/>
                </a:solidFill>
              </a:rPr>
              <a:t>(vs. 25) </a:t>
            </a:r>
            <a:r>
              <a:rPr lang="en-US" sz="3200" dirty="0"/>
              <a:t>ALMs</a:t>
            </a:r>
          </a:p>
          <a:p>
            <a:pPr algn="ctr"/>
            <a:r>
              <a:rPr lang="en-US" sz="3200" dirty="0"/>
              <a:t>(4-bit to 9-bit multiplier)</a:t>
            </a:r>
          </a:p>
        </p:txBody>
      </p:sp>
      <p:pic>
        <p:nvPicPr>
          <p:cNvPr id="10" name="Graphic 9">
            <a:extLst>
              <a:ext uri="{FF2B5EF4-FFF2-40B4-BE49-F238E27FC236}">
                <a16:creationId xmlns:a16="http://schemas.microsoft.com/office/drawing/2014/main" xmlns="" id="{D4956670-C803-4548-A708-464B1D79DA60}"/>
              </a:ext>
            </a:extLst>
          </p:cNvPr>
          <p:cNvPicPr>
            <a:picLocks noChangeAspect="1"/>
          </p:cNvPicPr>
          <p:nvPr/>
        </p:nvPicPr>
        <p:blipFill rotWithShape="1">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l="19965" r="34067" b="12963"/>
          <a:stretch/>
        </p:blipFill>
        <p:spPr>
          <a:xfrm>
            <a:off x="5127016" y="1620950"/>
            <a:ext cx="4441450" cy="4730420"/>
          </a:xfrm>
          <a:prstGeom prst="rect">
            <a:avLst/>
          </a:prstGeom>
          <a:effectLst/>
        </p:spPr>
      </p:pic>
      <p:pic>
        <p:nvPicPr>
          <p:cNvPr id="13" name="Graphic 12">
            <a:extLst>
              <a:ext uri="{FF2B5EF4-FFF2-40B4-BE49-F238E27FC236}">
                <a16:creationId xmlns:a16="http://schemas.microsoft.com/office/drawing/2014/main" xmlns="" id="{D8493D83-4CB0-4F65-A5D3-094F9913B67B}"/>
              </a:ext>
            </a:extLst>
          </p:cNvPr>
          <p:cNvPicPr>
            <a:picLocks noChangeAspect="1"/>
          </p:cNvPicPr>
          <p:nvPr/>
        </p:nvPicPr>
        <p:blipFill rotWithShape="1">
          <a:blip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l="19917" t="14215" r="34116" b="12964"/>
          <a:stretch/>
        </p:blipFill>
        <p:spPr>
          <a:xfrm>
            <a:off x="5134723" y="1725494"/>
            <a:ext cx="4441450" cy="3957841"/>
          </a:xfrm>
          <a:prstGeom prst="rect">
            <a:avLst/>
          </a:prstGeom>
          <a:effectLst/>
        </p:spPr>
      </p:pic>
      <p:sp>
        <p:nvSpPr>
          <p:cNvPr id="21" name="Slide Number Placeholder 20">
            <a:extLst>
              <a:ext uri="{FF2B5EF4-FFF2-40B4-BE49-F238E27FC236}">
                <a16:creationId xmlns:a16="http://schemas.microsoft.com/office/drawing/2014/main" xmlns="" id="{396A288C-74EF-4E3B-8BD5-3B46E27C7240}"/>
              </a:ext>
            </a:extLst>
          </p:cNvPr>
          <p:cNvSpPr>
            <a:spLocks noGrp="1"/>
          </p:cNvSpPr>
          <p:nvPr>
            <p:ph type="sldNum" sz="quarter" idx="12"/>
          </p:nvPr>
        </p:nvSpPr>
        <p:spPr/>
        <p:txBody>
          <a:bodyPr/>
          <a:lstStyle/>
          <a:p>
            <a:fld id="{7F5AC743-F530-4263-8389-E45A994BFB2A}" type="slidenum">
              <a:rPr lang="en-US" smtClean="0"/>
              <a:pPr/>
              <a:t>19</a:t>
            </a:fld>
            <a:endParaRPr lang="en-US" dirty="0"/>
          </a:p>
        </p:txBody>
      </p:sp>
      <p:sp>
        <p:nvSpPr>
          <p:cNvPr id="22" name="Rectangle 21">
            <a:extLst>
              <a:ext uri="{FF2B5EF4-FFF2-40B4-BE49-F238E27FC236}">
                <a16:creationId xmlns:a16="http://schemas.microsoft.com/office/drawing/2014/main" xmlns="" id="{B0BDBCF6-334A-420F-97AF-A18E4848A6C0}"/>
              </a:ext>
            </a:extLst>
          </p:cNvPr>
          <p:cNvSpPr/>
          <p:nvPr/>
        </p:nvSpPr>
        <p:spPr>
          <a:xfrm>
            <a:off x="0" y="661640"/>
            <a:ext cx="838200" cy="706244"/>
          </a:xfrm>
          <a:prstGeom prst="rect">
            <a:avLst/>
          </a:prstGeom>
          <a:solidFill>
            <a:schemeClr val="accent1">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t>2</a:t>
            </a:r>
          </a:p>
        </p:txBody>
      </p:sp>
      <p:sp>
        <p:nvSpPr>
          <p:cNvPr id="3" name="Rectangle 2">
            <a:extLst>
              <a:ext uri="{FF2B5EF4-FFF2-40B4-BE49-F238E27FC236}">
                <a16:creationId xmlns:a16="http://schemas.microsoft.com/office/drawing/2014/main" xmlns="" id="{AF09CB46-BEE5-4875-8B82-9EFACFCBC66F}"/>
              </a:ext>
            </a:extLst>
          </p:cNvPr>
          <p:cNvSpPr/>
          <p:nvPr/>
        </p:nvSpPr>
        <p:spPr>
          <a:xfrm>
            <a:off x="5129375" y="4465670"/>
            <a:ext cx="4493203" cy="128158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Graphic 7">
            <a:extLst>
              <a:ext uri="{FF2B5EF4-FFF2-40B4-BE49-F238E27FC236}">
                <a16:creationId xmlns:a16="http://schemas.microsoft.com/office/drawing/2014/main" xmlns="" id="{4D5D1836-91EE-4757-B61C-C21782DFE129}"/>
              </a:ext>
            </a:extLst>
          </p:cNvPr>
          <p:cNvPicPr>
            <a:picLocks noChangeAspect="1"/>
          </p:cNvPicPr>
          <p:nvPr/>
        </p:nvPicPr>
        <p:blipFill rotWithShape="1">
          <a:blip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l="66316" t="14215" r="8499" b="12964"/>
          <a:stretch/>
        </p:blipFill>
        <p:spPr>
          <a:xfrm>
            <a:off x="9617234" y="2128094"/>
            <a:ext cx="2468588" cy="4015076"/>
          </a:xfrm>
          <a:prstGeom prst="rect">
            <a:avLst/>
          </a:prstGeom>
          <a:effectLst/>
        </p:spPr>
      </p:pic>
    </p:spTree>
    <p:custDataLst>
      <p:tags r:id="rId1"/>
    </p:custDataLst>
    <p:extLst>
      <p:ext uri="{BB962C8B-B14F-4D97-AF65-F5344CB8AC3E}">
        <p14:creationId xmlns:p14="http://schemas.microsoft.com/office/powerpoint/2010/main" val="4074695938"/>
      </p:ext>
    </p:extLst>
  </p:cSld>
  <p:clrMapOvr>
    <a:masterClrMapping/>
  </p:clrMapOvr>
  <mc:AlternateContent xmlns:mc="http://schemas.openxmlformats.org/markup-compatibility/2006" xmlns:p14="http://schemas.microsoft.com/office/powerpoint/2010/main">
    <mc:Choice Requires="p14">
      <p:transition spd="slow" p14:dur="2000" advTm="30877"/>
    </mc:Choice>
    <mc:Fallback xmlns="">
      <p:transition spd="slow" advTm="3087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grpId="1" nodeType="clickEffect">
                                  <p:stCondLst>
                                    <p:cond delay="0"/>
                                  </p:stCondLst>
                                  <p:childTnLst>
                                    <p:set>
                                      <p:cBhvr>
                                        <p:cTn id="11" dur="1" fill="hold">
                                          <p:stCondLst>
                                            <p:cond delay="0"/>
                                          </p:stCondLst>
                                        </p:cTn>
                                        <p:tgtEl>
                                          <p:spTgt spid="3"/>
                                        </p:tgtEl>
                                        <p:attrNameLst>
                                          <p:attrName>style.visibility</p:attrName>
                                        </p:attrNameLst>
                                      </p:cBhvr>
                                      <p:to>
                                        <p:strVal val="hidden"/>
                                      </p:to>
                                    </p:set>
                                  </p:childTnLst>
                                </p:cTn>
                              </p:par>
                              <p:par>
                                <p:cTn id="12" presetID="1" presetClass="exit" presetSubtype="0" fill="hold" nodeType="withEffect">
                                  <p:stCondLst>
                                    <p:cond delay="0"/>
                                  </p:stCondLst>
                                  <p:childTnLst>
                                    <p:set>
                                      <p:cBhvr>
                                        <p:cTn id="13" dur="1" fill="hold">
                                          <p:stCondLst>
                                            <p:cond delay="0"/>
                                          </p:stCondLst>
                                        </p:cTn>
                                        <p:tgtEl>
                                          <p:spTgt spid="13"/>
                                        </p:tgtEl>
                                        <p:attrNameLst>
                                          <p:attrName>style.visibility</p:attrName>
                                        </p:attrNameLst>
                                      </p:cBhvr>
                                      <p:to>
                                        <p:strVal val="hidden"/>
                                      </p:to>
                                    </p:set>
                                  </p:childTnLst>
                                </p:cTn>
                              </p:par>
                              <p:par>
                                <p:cTn id="14" presetID="10" presetClass="entr" presetSubtype="0" fill="hold"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3" grpId="0" animBg="1"/>
      <p:bldP spid="3" grpId="1"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device&#10;&#10;Description automatically generated">
            <a:extLst>
              <a:ext uri="{FF2B5EF4-FFF2-40B4-BE49-F238E27FC236}">
                <a16:creationId xmlns:a16="http://schemas.microsoft.com/office/drawing/2014/main" xmlns="" id="{D94F3E9F-5DAE-41E8-B298-35BCFF09B44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133" y="96364"/>
            <a:ext cx="3126644" cy="3607666"/>
          </a:xfrm>
          <a:prstGeom prst="rect">
            <a:avLst/>
          </a:prstGeom>
        </p:spPr>
      </p:pic>
      <p:sp>
        <p:nvSpPr>
          <p:cNvPr id="2" name="Title 1">
            <a:extLst>
              <a:ext uri="{FF2B5EF4-FFF2-40B4-BE49-F238E27FC236}">
                <a16:creationId xmlns:a16="http://schemas.microsoft.com/office/drawing/2014/main" xmlns="" id="{C75E2599-B1B7-4E40-8C18-FC9E562193AF}"/>
              </a:ext>
            </a:extLst>
          </p:cNvPr>
          <p:cNvSpPr>
            <a:spLocks noGrp="1"/>
          </p:cNvSpPr>
          <p:nvPr>
            <p:ph type="title"/>
          </p:nvPr>
        </p:nvSpPr>
        <p:spPr>
          <a:xfrm>
            <a:off x="2566126" y="2782773"/>
            <a:ext cx="7028408" cy="1325563"/>
          </a:xfrm>
        </p:spPr>
        <p:txBody>
          <a:bodyPr>
            <a:noAutofit/>
          </a:bodyPr>
          <a:lstStyle/>
          <a:p>
            <a:r>
              <a:rPr lang="en-US" dirty="0"/>
              <a:t>Can FPGAs do better?</a:t>
            </a:r>
          </a:p>
        </p:txBody>
      </p:sp>
      <p:sp>
        <p:nvSpPr>
          <p:cNvPr id="4" name="TextBox 3">
            <a:extLst>
              <a:ext uri="{FF2B5EF4-FFF2-40B4-BE49-F238E27FC236}">
                <a16:creationId xmlns:a16="http://schemas.microsoft.com/office/drawing/2014/main" xmlns="" id="{F73C17D5-A625-4304-8917-73C8F119100A}"/>
              </a:ext>
            </a:extLst>
          </p:cNvPr>
          <p:cNvSpPr txBox="1"/>
          <p:nvPr/>
        </p:nvSpPr>
        <p:spPr>
          <a:xfrm>
            <a:off x="3588502" y="3638575"/>
            <a:ext cx="5522666" cy="1015663"/>
          </a:xfrm>
          <a:prstGeom prst="rect">
            <a:avLst/>
          </a:prstGeom>
          <a:noFill/>
        </p:spPr>
        <p:txBody>
          <a:bodyPr wrap="none" rtlCol="0">
            <a:spAutoFit/>
          </a:bodyPr>
          <a:lstStyle/>
          <a:p>
            <a:r>
              <a:rPr lang="en-US" sz="6000" dirty="0">
                <a:solidFill>
                  <a:srgbClr val="C00000"/>
                </a:solidFill>
                <a:latin typeface="+mj-lt"/>
                <a:ea typeface="+mj-ea"/>
                <a:cs typeface="+mj-cs"/>
              </a:rPr>
              <a:t>in deep learning?</a:t>
            </a:r>
          </a:p>
        </p:txBody>
      </p:sp>
      <p:grpSp>
        <p:nvGrpSpPr>
          <p:cNvPr id="14" name="Group 13">
            <a:extLst>
              <a:ext uri="{FF2B5EF4-FFF2-40B4-BE49-F238E27FC236}">
                <a16:creationId xmlns:a16="http://schemas.microsoft.com/office/drawing/2014/main" xmlns="" id="{84872BBD-9DC7-4F33-9025-6165FA75F282}"/>
              </a:ext>
            </a:extLst>
          </p:cNvPr>
          <p:cNvGrpSpPr/>
          <p:nvPr/>
        </p:nvGrpSpPr>
        <p:grpSpPr>
          <a:xfrm>
            <a:off x="9030665" y="3140385"/>
            <a:ext cx="467608" cy="531495"/>
            <a:chOff x="8952617" y="3129915"/>
            <a:chExt cx="467608" cy="531495"/>
          </a:xfrm>
        </p:grpSpPr>
        <p:cxnSp>
          <p:nvCxnSpPr>
            <p:cNvPr id="6" name="Straight Connector 5">
              <a:extLst>
                <a:ext uri="{FF2B5EF4-FFF2-40B4-BE49-F238E27FC236}">
                  <a16:creationId xmlns:a16="http://schemas.microsoft.com/office/drawing/2014/main" xmlns="" id="{54B467D7-8D76-4A1A-B335-73B05BB7B6E2}"/>
                </a:ext>
              </a:extLst>
            </p:cNvPr>
            <p:cNvCxnSpPr>
              <a:cxnSpLocks/>
            </p:cNvCxnSpPr>
            <p:nvPr/>
          </p:nvCxnSpPr>
          <p:spPr>
            <a:xfrm flipH="1">
              <a:off x="8952617" y="3129915"/>
              <a:ext cx="467608" cy="527685"/>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xmlns="" id="{69B02362-3CE8-429B-BE5B-A2F2D9807893}"/>
                </a:ext>
              </a:extLst>
            </p:cNvPr>
            <p:cNvCxnSpPr>
              <a:cxnSpLocks/>
            </p:cNvCxnSpPr>
            <p:nvPr/>
          </p:nvCxnSpPr>
          <p:spPr>
            <a:xfrm flipH="1" flipV="1">
              <a:off x="8972550" y="3131821"/>
              <a:ext cx="417195" cy="529589"/>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18" name="Slide Number Placeholder 17">
            <a:extLst>
              <a:ext uri="{FF2B5EF4-FFF2-40B4-BE49-F238E27FC236}">
                <a16:creationId xmlns:a16="http://schemas.microsoft.com/office/drawing/2014/main" xmlns="" id="{A1AE4EC3-A3B2-482B-A80D-C5245814586F}"/>
              </a:ext>
            </a:extLst>
          </p:cNvPr>
          <p:cNvSpPr>
            <a:spLocks noGrp="1"/>
          </p:cNvSpPr>
          <p:nvPr>
            <p:ph type="sldNum" sz="quarter" idx="12"/>
          </p:nvPr>
        </p:nvSpPr>
        <p:spPr/>
        <p:txBody>
          <a:bodyPr/>
          <a:lstStyle/>
          <a:p>
            <a:fld id="{7F5AC743-F530-4263-8389-E45A994BFB2A}" type="slidenum">
              <a:rPr lang="en-US" smtClean="0"/>
              <a:pPr/>
              <a:t>2</a:t>
            </a:fld>
            <a:endParaRPr lang="en-US" dirty="0"/>
          </a:p>
        </p:txBody>
      </p:sp>
      <p:pic>
        <p:nvPicPr>
          <p:cNvPr id="9" name="Picture 8" descr="A close up of a guitar&#10;&#10;Description automatically generated">
            <a:extLst>
              <a:ext uri="{FF2B5EF4-FFF2-40B4-BE49-F238E27FC236}">
                <a16:creationId xmlns:a16="http://schemas.microsoft.com/office/drawing/2014/main" xmlns="" id="{9D28C0C3-249B-4A82-9B58-CEBA0239A05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686365" y="4545628"/>
            <a:ext cx="5164710" cy="1666507"/>
          </a:xfrm>
          <a:prstGeom prst="rect">
            <a:avLst/>
          </a:prstGeom>
        </p:spPr>
      </p:pic>
      <p:sp>
        <p:nvSpPr>
          <p:cNvPr id="10" name="TextBox 9">
            <a:extLst>
              <a:ext uri="{FF2B5EF4-FFF2-40B4-BE49-F238E27FC236}">
                <a16:creationId xmlns:a16="http://schemas.microsoft.com/office/drawing/2014/main" xmlns="" id="{058BA9E8-B597-49A8-A1CF-031AADEAF9C7}"/>
              </a:ext>
            </a:extLst>
          </p:cNvPr>
          <p:cNvSpPr txBox="1"/>
          <p:nvPr/>
        </p:nvSpPr>
        <p:spPr>
          <a:xfrm>
            <a:off x="4848685" y="5964581"/>
            <a:ext cx="3002297" cy="646331"/>
          </a:xfrm>
          <a:prstGeom prst="rect">
            <a:avLst/>
          </a:prstGeom>
          <a:noFill/>
        </p:spPr>
        <p:txBody>
          <a:bodyPr wrap="none" rtlCol="0">
            <a:spAutoFit/>
          </a:bodyPr>
          <a:lstStyle/>
          <a:p>
            <a:r>
              <a:rPr lang="en-US" sz="1200" b="1" dirty="0"/>
              <a:t>Base station: </a:t>
            </a:r>
            <a:r>
              <a:rPr lang="en-US" sz="1200" u="sng" dirty="0">
                <a:solidFill>
                  <a:schemeClr val="accent5">
                    <a:lumMod val="75000"/>
                  </a:schemeClr>
                </a:solidFill>
                <a:hlinkClick r:id="rId6"/>
              </a:rPr>
              <a:t>https://www.businesswire.com</a:t>
            </a:r>
            <a:endParaRPr lang="en-US" sz="1200" u="sng" dirty="0">
              <a:solidFill>
                <a:schemeClr val="accent5">
                  <a:lumMod val="75000"/>
                </a:schemeClr>
              </a:solidFill>
            </a:endParaRPr>
          </a:p>
          <a:p>
            <a:r>
              <a:rPr lang="en-US" sz="1200" b="1" dirty="0"/>
              <a:t>Network switch: </a:t>
            </a:r>
            <a:r>
              <a:rPr lang="en-US" sz="1200" u="sng" dirty="0">
                <a:solidFill>
                  <a:schemeClr val="accent5">
                    <a:lumMod val="75000"/>
                  </a:schemeClr>
                </a:solidFill>
                <a:hlinkClick r:id="rId7"/>
              </a:rPr>
              <a:t>https://www.techpartz.com</a:t>
            </a:r>
            <a:endParaRPr lang="en-US" sz="1200" u="sng" dirty="0">
              <a:solidFill>
                <a:schemeClr val="accent5">
                  <a:lumMod val="75000"/>
                </a:schemeClr>
              </a:solidFill>
            </a:endParaRPr>
          </a:p>
          <a:p>
            <a:r>
              <a:rPr lang="en-US" sz="1200" b="1" dirty="0"/>
              <a:t>Autonomous car: </a:t>
            </a:r>
            <a:r>
              <a:rPr lang="en-US" sz="1200" u="sng" dirty="0">
                <a:solidFill>
                  <a:schemeClr val="accent5">
                    <a:lumMod val="75000"/>
                  </a:schemeClr>
                </a:solidFill>
              </a:rPr>
              <a:t>https://news.psu.edu</a:t>
            </a:r>
          </a:p>
        </p:txBody>
      </p:sp>
      <p:pic>
        <p:nvPicPr>
          <p:cNvPr id="15" name="Picture 14" descr="A picture containing car, person&#10;&#10;Description automatically generated">
            <a:extLst>
              <a:ext uri="{FF2B5EF4-FFF2-40B4-BE49-F238E27FC236}">
                <a16:creationId xmlns:a16="http://schemas.microsoft.com/office/drawing/2014/main" xmlns="" id="{A8A7A5F8-D2F6-4D64-B6AD-B0F1D5014EE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766596" y="247088"/>
            <a:ext cx="3963384" cy="2640924"/>
          </a:xfrm>
          <a:prstGeom prst="rect">
            <a:avLst/>
          </a:prstGeom>
        </p:spPr>
      </p:pic>
    </p:spTree>
    <p:custDataLst>
      <p:tags r:id="rId1"/>
    </p:custDataLst>
    <p:extLst>
      <p:ext uri="{BB962C8B-B14F-4D97-AF65-F5344CB8AC3E}">
        <p14:creationId xmlns:p14="http://schemas.microsoft.com/office/powerpoint/2010/main" val="2003275967"/>
      </p:ext>
    </p:extLst>
  </p:cSld>
  <p:clrMapOvr>
    <a:masterClrMapping/>
  </p:clrMapOvr>
  <mc:AlternateContent xmlns:mc="http://schemas.openxmlformats.org/markup-compatibility/2006" xmlns:p14="http://schemas.microsoft.com/office/powerpoint/2010/main">
    <mc:Choice Requires="p14">
      <p:transition spd="slow" p14:dur="2000" advTm="53081"/>
    </mc:Choice>
    <mc:Fallback xmlns="">
      <p:transition spd="slow" advTm="5308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10">
                                            <p:txEl>
                                              <p:pRg st="0" end="0"/>
                                            </p:txEl>
                                          </p:spTgt>
                                        </p:tgtEl>
                                        <p:attrNameLst>
                                          <p:attrName>style.visibility</p:attrName>
                                        </p:attrNameLst>
                                      </p:cBhvr>
                                      <p:to>
                                        <p:strVal val="visible"/>
                                      </p:to>
                                    </p:set>
                                    <p:animEffect transition="in" filter="fade">
                                      <p:cBhvr>
                                        <p:cTn id="10" dur="500"/>
                                        <p:tgtEl>
                                          <p:spTgt spid="10">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nodeType="withEffect">
                                  <p:stCondLst>
                                    <p:cond delay="0"/>
                                  </p:stCondLst>
                                  <p:childTnLst>
                                    <p:set>
                                      <p:cBhvr>
                                        <p:cTn id="17" dur="1" fill="hold">
                                          <p:stCondLst>
                                            <p:cond delay="0"/>
                                          </p:stCondLst>
                                        </p:cTn>
                                        <p:tgtEl>
                                          <p:spTgt spid="10">
                                            <p:txEl>
                                              <p:pRg st="1" end="1"/>
                                            </p:txEl>
                                          </p:spTgt>
                                        </p:tgtEl>
                                        <p:attrNameLst>
                                          <p:attrName>style.visibility</p:attrName>
                                        </p:attrNameLst>
                                      </p:cBhvr>
                                      <p:to>
                                        <p:strVal val="visible"/>
                                      </p:to>
                                    </p:set>
                                    <p:animEffect transition="in" filter="fade">
                                      <p:cBhvr>
                                        <p:cTn id="18" dur="500"/>
                                        <p:tgtEl>
                                          <p:spTgt spid="10">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500"/>
                                        <p:tgtEl>
                                          <p:spTgt spid="15"/>
                                        </p:tgtEl>
                                      </p:cBhvr>
                                    </p:animEffect>
                                  </p:childTnLst>
                                </p:cTn>
                              </p:par>
                              <p:par>
                                <p:cTn id="24" presetID="10" presetClass="entr" presetSubtype="0" fill="hold" nodeType="withEffect">
                                  <p:stCondLst>
                                    <p:cond delay="0"/>
                                  </p:stCondLst>
                                  <p:childTnLst>
                                    <p:set>
                                      <p:cBhvr>
                                        <p:cTn id="25" dur="1" fill="hold">
                                          <p:stCondLst>
                                            <p:cond delay="0"/>
                                          </p:stCondLst>
                                        </p:cTn>
                                        <p:tgtEl>
                                          <p:spTgt spid="10">
                                            <p:txEl>
                                              <p:pRg st="2" end="2"/>
                                            </p:txEl>
                                          </p:spTgt>
                                        </p:tgtEl>
                                        <p:attrNameLst>
                                          <p:attrName>style.visibility</p:attrName>
                                        </p:attrNameLst>
                                      </p:cBhvr>
                                      <p:to>
                                        <p:strVal val="visible"/>
                                      </p:to>
                                    </p:set>
                                    <p:animEffect transition="in" filter="fade">
                                      <p:cBhvr>
                                        <p:cTn id="26" dur="500"/>
                                        <p:tgtEl>
                                          <p:spTgt spid="10">
                                            <p:txEl>
                                              <p:pRg st="2" end="2"/>
                                            </p:txEl>
                                          </p:spTgt>
                                        </p:tgtEl>
                                      </p:cBhvr>
                                    </p:animEffect>
                                  </p:childTnLst>
                                </p:cTn>
                              </p:par>
                              <p:par>
                                <p:cTn id="27" presetID="1" presetClass="entr" presetSubtype="0" fill="hold"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25740CD-3472-43C9-975A-FE4D763BDBF6}"/>
              </a:ext>
            </a:extLst>
          </p:cNvPr>
          <p:cNvSpPr>
            <a:spLocks noGrp="1"/>
          </p:cNvSpPr>
          <p:nvPr>
            <p:ph type="title"/>
          </p:nvPr>
        </p:nvSpPr>
        <p:spPr/>
        <p:txBody>
          <a:bodyPr/>
          <a:lstStyle/>
          <a:p>
            <a:r>
              <a:rPr lang="en-US" dirty="0"/>
              <a:t>Shadow Multiplier Architecture</a:t>
            </a:r>
          </a:p>
        </p:txBody>
      </p:sp>
      <p:sp>
        <p:nvSpPr>
          <p:cNvPr id="3" name="Content Placeholder 2">
            <a:extLst>
              <a:ext uri="{FF2B5EF4-FFF2-40B4-BE49-F238E27FC236}">
                <a16:creationId xmlns:a16="http://schemas.microsoft.com/office/drawing/2014/main" xmlns="" id="{6514A53D-9F50-4A31-AC30-710F59789189}"/>
              </a:ext>
            </a:extLst>
          </p:cNvPr>
          <p:cNvSpPr>
            <a:spLocks noGrp="1"/>
          </p:cNvSpPr>
          <p:nvPr>
            <p:ph idx="1"/>
          </p:nvPr>
        </p:nvSpPr>
        <p:spPr>
          <a:xfrm>
            <a:off x="838199" y="1724725"/>
            <a:ext cx="8333510" cy="4631470"/>
          </a:xfrm>
        </p:spPr>
        <p:txBody>
          <a:bodyPr>
            <a:noAutofit/>
          </a:bodyPr>
          <a:lstStyle/>
          <a:p>
            <a:pPr marL="0" indent="0">
              <a:buNone/>
            </a:pPr>
            <a:r>
              <a:rPr lang="en-US" sz="3200" dirty="0"/>
              <a:t>How to increase area efficiency even more?</a:t>
            </a:r>
          </a:p>
          <a:p>
            <a:pPr marL="0" indent="0">
              <a:buNone/>
            </a:pPr>
            <a:r>
              <a:rPr lang="en-US" b="1" dirty="0"/>
              <a:t>Idea: </a:t>
            </a:r>
            <a:r>
              <a:rPr lang="en-US" dirty="0"/>
              <a:t>Add a low-precision shadow multiplier per LAB</a:t>
            </a:r>
          </a:p>
          <a:p>
            <a:pPr marL="0" indent="0">
              <a:buNone/>
            </a:pPr>
            <a:endParaRPr lang="en-US" sz="3200" dirty="0"/>
          </a:p>
          <a:p>
            <a:r>
              <a:rPr lang="en-US" sz="3200" dirty="0"/>
              <a:t>Shares inputs with ALMs</a:t>
            </a:r>
          </a:p>
          <a:p>
            <a:r>
              <a:rPr lang="en-US" sz="3200" dirty="0">
                <a:solidFill>
                  <a:srgbClr val="C00000"/>
                </a:solidFill>
              </a:rPr>
              <a:t>Steals out ports from </a:t>
            </a:r>
            <a:r>
              <a:rPr lang="en-US" sz="3200" dirty="0" err="1" smtClean="0">
                <a:solidFill>
                  <a:srgbClr val="C00000"/>
                </a:solidFill>
              </a:rPr>
              <a:t>ALMs</a:t>
            </a:r>
            <a:endParaRPr lang="en-US" sz="3200" dirty="0" smtClean="0">
              <a:solidFill>
                <a:srgbClr val="C00000"/>
              </a:solidFill>
            </a:endParaRPr>
          </a:p>
          <a:p>
            <a:pPr lvl="1"/>
            <a:r>
              <a:rPr lang="en-US" dirty="0" smtClean="0">
                <a:solidFill>
                  <a:srgbClr val="C00000"/>
                </a:solidFill>
              </a:rPr>
              <a:t>If multiplier isn’t used, </a:t>
            </a:r>
            <a:r>
              <a:rPr lang="en-US" dirty="0" err="1" smtClean="0">
                <a:solidFill>
                  <a:srgbClr val="C00000"/>
                </a:solidFill>
              </a:rPr>
              <a:t>ALM</a:t>
            </a:r>
            <a:r>
              <a:rPr lang="en-US" dirty="0" smtClean="0">
                <a:solidFill>
                  <a:srgbClr val="C00000"/>
                </a:solidFill>
              </a:rPr>
              <a:t> 8-9 can be used</a:t>
            </a:r>
          </a:p>
          <a:p>
            <a:pPr lvl="1"/>
            <a:r>
              <a:rPr lang="en-US" dirty="0" smtClean="0">
                <a:solidFill>
                  <a:srgbClr val="C00000"/>
                </a:solidFill>
              </a:rPr>
              <a:t>Area cost for </a:t>
            </a:r>
            <a:r>
              <a:rPr lang="en-US" dirty="0">
                <a:solidFill>
                  <a:srgbClr val="C00000"/>
                </a:solidFill>
              </a:rPr>
              <a:t>programmable routing is not wasted for unused hard </a:t>
            </a:r>
            <a:r>
              <a:rPr lang="en-US" dirty="0" smtClean="0">
                <a:solidFill>
                  <a:srgbClr val="C00000"/>
                </a:solidFill>
              </a:rPr>
              <a:t>circuit tiles</a:t>
            </a:r>
            <a:endParaRPr lang="en-US" dirty="0">
              <a:solidFill>
                <a:srgbClr val="C00000"/>
              </a:solidFill>
            </a:endParaRPr>
          </a:p>
        </p:txBody>
      </p:sp>
      <p:pic>
        <p:nvPicPr>
          <p:cNvPr id="5" name="Graphic 4">
            <a:extLst>
              <a:ext uri="{FF2B5EF4-FFF2-40B4-BE49-F238E27FC236}">
                <a16:creationId xmlns:a16="http://schemas.microsoft.com/office/drawing/2014/main" xmlns="" id="{6E4E3C67-93F9-4A01-9568-1FAAB08C00FB}"/>
              </a:ext>
            </a:extLst>
          </p:cNvPr>
          <p:cNvPicPr>
            <a:picLocks noChangeAspect="1"/>
          </p:cNvPicPr>
          <p:nvPr/>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l="32266" t="30170" r="50000" b="53231"/>
          <a:stretch/>
        </p:blipFill>
        <p:spPr>
          <a:xfrm>
            <a:off x="9525001" y="1719548"/>
            <a:ext cx="1960416" cy="1032163"/>
          </a:xfrm>
          <a:prstGeom prst="rect">
            <a:avLst/>
          </a:prstGeom>
        </p:spPr>
      </p:pic>
      <p:pic>
        <p:nvPicPr>
          <p:cNvPr id="6" name="Graphic 5">
            <a:extLst>
              <a:ext uri="{FF2B5EF4-FFF2-40B4-BE49-F238E27FC236}">
                <a16:creationId xmlns:a16="http://schemas.microsoft.com/office/drawing/2014/main" xmlns="" id="{06A62DA8-5311-4466-92CA-30F808560E82}"/>
              </a:ext>
            </a:extLst>
          </p:cNvPr>
          <p:cNvPicPr>
            <a:picLocks noChangeAspect="1"/>
          </p:cNvPicPr>
          <p:nvPr/>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l="4015" t="12962" r="70042" b="31953"/>
          <a:stretch/>
        </p:blipFill>
        <p:spPr>
          <a:xfrm>
            <a:off x="9171709" y="2751711"/>
            <a:ext cx="2867891" cy="3425252"/>
          </a:xfrm>
          <a:prstGeom prst="rect">
            <a:avLst/>
          </a:prstGeom>
        </p:spPr>
      </p:pic>
      <p:sp>
        <p:nvSpPr>
          <p:cNvPr id="10" name="Slide Number Placeholder 9">
            <a:extLst>
              <a:ext uri="{FF2B5EF4-FFF2-40B4-BE49-F238E27FC236}">
                <a16:creationId xmlns:a16="http://schemas.microsoft.com/office/drawing/2014/main" xmlns="" id="{F409D36A-1060-45E2-9594-F07A381437D4}"/>
              </a:ext>
            </a:extLst>
          </p:cNvPr>
          <p:cNvSpPr>
            <a:spLocks noGrp="1"/>
          </p:cNvSpPr>
          <p:nvPr>
            <p:ph type="sldNum" sz="quarter" idx="12"/>
          </p:nvPr>
        </p:nvSpPr>
        <p:spPr/>
        <p:txBody>
          <a:bodyPr/>
          <a:lstStyle/>
          <a:p>
            <a:fld id="{7F5AC743-F530-4263-8389-E45A994BFB2A}" type="slidenum">
              <a:rPr lang="en-US" smtClean="0"/>
              <a:pPr/>
              <a:t>20</a:t>
            </a:fld>
            <a:endParaRPr lang="en-US" dirty="0"/>
          </a:p>
        </p:txBody>
      </p:sp>
      <p:sp>
        <p:nvSpPr>
          <p:cNvPr id="11" name="Rectangle 10">
            <a:extLst>
              <a:ext uri="{FF2B5EF4-FFF2-40B4-BE49-F238E27FC236}">
                <a16:creationId xmlns:a16="http://schemas.microsoft.com/office/drawing/2014/main" xmlns="" id="{121499C0-3D05-47A2-BCB0-5AA66B9B4534}"/>
              </a:ext>
            </a:extLst>
          </p:cNvPr>
          <p:cNvSpPr/>
          <p:nvPr/>
        </p:nvSpPr>
        <p:spPr>
          <a:xfrm>
            <a:off x="0" y="661640"/>
            <a:ext cx="838200" cy="706244"/>
          </a:xfrm>
          <a:prstGeom prst="rect">
            <a:avLst/>
          </a:prstGeom>
          <a:solidFill>
            <a:schemeClr val="accent1">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t>3</a:t>
            </a:r>
          </a:p>
        </p:txBody>
      </p:sp>
      <p:sp>
        <p:nvSpPr>
          <p:cNvPr id="4" name="Oval 3">
            <a:extLst>
              <a:ext uri="{FF2B5EF4-FFF2-40B4-BE49-F238E27FC236}">
                <a16:creationId xmlns:a16="http://schemas.microsoft.com/office/drawing/2014/main" xmlns="" id="{69FFBABA-24B1-4946-81D7-E76AF2DBE666}"/>
              </a:ext>
            </a:extLst>
          </p:cNvPr>
          <p:cNvSpPr/>
          <p:nvPr/>
        </p:nvSpPr>
        <p:spPr>
          <a:xfrm>
            <a:off x="9814560" y="4465320"/>
            <a:ext cx="297180" cy="606552"/>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xmlns="" id="{09FF9848-8A90-46A4-8E60-00046D96C9E3}"/>
              </a:ext>
            </a:extLst>
          </p:cNvPr>
          <p:cNvSpPr/>
          <p:nvPr/>
        </p:nvSpPr>
        <p:spPr>
          <a:xfrm>
            <a:off x="10944860" y="4693920"/>
            <a:ext cx="632460" cy="1003300"/>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2932360436"/>
      </p:ext>
    </p:extLst>
  </p:cSld>
  <p:clrMapOvr>
    <a:masterClrMapping/>
  </p:clrMapOvr>
  <mc:AlternateContent xmlns:mc="http://schemas.openxmlformats.org/markup-compatibility/2006" xmlns:p14="http://schemas.microsoft.com/office/powerpoint/2010/main">
    <mc:Choice Requires="p14">
      <p:transition spd="slow" p14:dur="2000" advTm="56828"/>
    </mc:Choice>
    <mc:Fallback xmlns="">
      <p:transition spd="slow" advTm="5682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ntr" presetSubtype="0" fill="hold"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Effect transition="in" filter="fade">
                                      <p:cBhvr>
                                        <p:cTn id="23" dur="500"/>
                                        <p:tgtEl>
                                          <p:spTgt spid="3">
                                            <p:txEl>
                                              <p:pRg st="3" end="3"/>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fade">
                                      <p:cBhvr>
                                        <p:cTn id="26" dur="500"/>
                                        <p:tgtEl>
                                          <p:spTgt spid="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Effect transition="in" filter="fade">
                                      <p:cBhvr>
                                        <p:cTn id="31" dur="500"/>
                                        <p:tgtEl>
                                          <p:spTgt spid="3">
                                            <p:txEl>
                                              <p:pRg st="4" end="4"/>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3">
                                            <p:txEl>
                                              <p:pRg st="5" end="5"/>
                                            </p:txEl>
                                          </p:spTgt>
                                        </p:tgtEl>
                                        <p:attrNameLst>
                                          <p:attrName>style.visibility</p:attrName>
                                        </p:attrNameLst>
                                      </p:cBhvr>
                                      <p:to>
                                        <p:strVal val="visible"/>
                                      </p:to>
                                    </p:set>
                                    <p:animEffect transition="in" filter="fade">
                                      <p:cBhvr>
                                        <p:cTn id="36" dur="500"/>
                                        <p:tgtEl>
                                          <p:spTgt spid="3">
                                            <p:txEl>
                                              <p:pRg st="5" end="5"/>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3">
                                            <p:txEl>
                                              <p:pRg st="6" end="6"/>
                                            </p:txEl>
                                          </p:spTgt>
                                        </p:tgtEl>
                                        <p:attrNameLst>
                                          <p:attrName>style.visibility</p:attrName>
                                        </p:attrNameLst>
                                      </p:cBhvr>
                                      <p:to>
                                        <p:strVal val="visible"/>
                                      </p:to>
                                    </p:set>
                                    <p:animEffect transition="in" filter="fade">
                                      <p:cBhvr>
                                        <p:cTn id="41" dur="500"/>
                                        <p:tgtEl>
                                          <p:spTgt spid="3">
                                            <p:txEl>
                                              <p:pRg st="6" end="6"/>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9"/>
                                        </p:tgtEl>
                                        <p:attrNameLst>
                                          <p:attrName>style.visibility</p:attrName>
                                        </p:attrNameLst>
                                      </p:cBhvr>
                                      <p:to>
                                        <p:strVal val="visible"/>
                                      </p:to>
                                    </p:set>
                                    <p:animEffect transition="in" filter="fade">
                                      <p:cBhvr>
                                        <p:cTn id="4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0371573-0BEB-452B-BFC8-8ECB28732DDD}"/>
              </a:ext>
            </a:extLst>
          </p:cNvPr>
          <p:cNvSpPr>
            <a:spLocks noGrp="1"/>
          </p:cNvSpPr>
          <p:nvPr>
            <p:ph type="title"/>
          </p:nvPr>
        </p:nvSpPr>
        <p:spPr/>
        <p:txBody>
          <a:bodyPr/>
          <a:lstStyle/>
          <a:p>
            <a:r>
              <a:rPr lang="en-US" dirty="0"/>
              <a:t>Recap: Proposed Architectures</a:t>
            </a:r>
          </a:p>
        </p:txBody>
      </p:sp>
      <p:sp>
        <p:nvSpPr>
          <p:cNvPr id="4" name="Slide Number Placeholder 3">
            <a:extLst>
              <a:ext uri="{FF2B5EF4-FFF2-40B4-BE49-F238E27FC236}">
                <a16:creationId xmlns:a16="http://schemas.microsoft.com/office/drawing/2014/main" xmlns="" id="{6DB49D20-9966-4884-BAFD-45BAD62B295E}"/>
              </a:ext>
            </a:extLst>
          </p:cNvPr>
          <p:cNvSpPr>
            <a:spLocks noGrp="1"/>
          </p:cNvSpPr>
          <p:nvPr>
            <p:ph type="sldNum" sz="quarter" idx="12"/>
          </p:nvPr>
        </p:nvSpPr>
        <p:spPr/>
        <p:txBody>
          <a:bodyPr/>
          <a:lstStyle/>
          <a:p>
            <a:fld id="{7F5AC743-F530-4263-8389-E45A994BFB2A}" type="slidenum">
              <a:rPr lang="en-US" smtClean="0"/>
              <a:pPr/>
              <a:t>21</a:t>
            </a:fld>
            <a:endParaRPr lang="en-US" dirty="0"/>
          </a:p>
        </p:txBody>
      </p:sp>
      <p:pic>
        <p:nvPicPr>
          <p:cNvPr id="6" name="Graphic 5">
            <a:extLst>
              <a:ext uri="{FF2B5EF4-FFF2-40B4-BE49-F238E27FC236}">
                <a16:creationId xmlns:a16="http://schemas.microsoft.com/office/drawing/2014/main" xmlns="" id="{5D25FC5C-31F8-4755-8603-324F45FBCCA7}"/>
              </a:ext>
            </a:extLst>
          </p:cNvPr>
          <p:cNvPicPr>
            <a:picLocks noChangeAspect="1"/>
          </p:cNvPicPr>
          <p:nvPr/>
        </p:nvPicPr>
        <p:blipFill rotWithShape="1">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l="26233" t="14622" r="30767" b="13556"/>
          <a:stretch/>
        </p:blipFill>
        <p:spPr>
          <a:xfrm>
            <a:off x="586986" y="1988082"/>
            <a:ext cx="3931920" cy="3694176"/>
          </a:xfrm>
          <a:prstGeom prst="rect">
            <a:avLst/>
          </a:prstGeom>
        </p:spPr>
      </p:pic>
      <p:pic>
        <p:nvPicPr>
          <p:cNvPr id="8" name="Graphic 7">
            <a:extLst>
              <a:ext uri="{FF2B5EF4-FFF2-40B4-BE49-F238E27FC236}">
                <a16:creationId xmlns:a16="http://schemas.microsoft.com/office/drawing/2014/main" xmlns="" id="{3C031DB7-1309-473B-A993-10256B89B090}"/>
              </a:ext>
            </a:extLst>
          </p:cNvPr>
          <p:cNvPicPr>
            <a:picLocks noChangeAspect="1"/>
          </p:cNvPicPr>
          <p:nvPr/>
        </p:nvPicPr>
        <p:blipFill rotWithShape="1">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l="26237" t="2831" r="38118" b="2974"/>
          <a:stretch/>
        </p:blipFill>
        <p:spPr>
          <a:xfrm>
            <a:off x="5111265" y="1551300"/>
            <a:ext cx="2779123" cy="4130958"/>
          </a:xfrm>
          <a:prstGeom prst="rect">
            <a:avLst/>
          </a:prstGeom>
        </p:spPr>
      </p:pic>
      <p:pic>
        <p:nvPicPr>
          <p:cNvPr id="10" name="Graphic 9">
            <a:extLst>
              <a:ext uri="{FF2B5EF4-FFF2-40B4-BE49-F238E27FC236}">
                <a16:creationId xmlns:a16="http://schemas.microsoft.com/office/drawing/2014/main" xmlns="" id="{65A5E1D6-A064-49EF-A4AD-BDD718F31C14}"/>
              </a:ext>
            </a:extLst>
          </p:cNvPr>
          <p:cNvPicPr>
            <a:picLocks noChangeAspect="1"/>
          </p:cNvPicPr>
          <p:nvPr/>
        </p:nvPicPr>
        <p:blipFill rotWithShape="1">
          <a:blip r:embed="rId6">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l="3737" t="12868" r="69086" b="32078"/>
          <a:stretch/>
        </p:blipFill>
        <p:spPr>
          <a:xfrm>
            <a:off x="8615479" y="1969927"/>
            <a:ext cx="3257958" cy="3712331"/>
          </a:xfrm>
          <a:prstGeom prst="rect">
            <a:avLst/>
          </a:prstGeom>
        </p:spPr>
      </p:pic>
      <p:sp>
        <p:nvSpPr>
          <p:cNvPr id="12" name="Oval 11">
            <a:extLst>
              <a:ext uri="{FF2B5EF4-FFF2-40B4-BE49-F238E27FC236}">
                <a16:creationId xmlns:a16="http://schemas.microsoft.com/office/drawing/2014/main" xmlns="" id="{37B18EFA-EA61-40CC-89C6-D6CD126AD795}"/>
              </a:ext>
            </a:extLst>
          </p:cNvPr>
          <p:cNvSpPr/>
          <p:nvPr/>
        </p:nvSpPr>
        <p:spPr>
          <a:xfrm>
            <a:off x="870156" y="5788751"/>
            <a:ext cx="435078" cy="435078"/>
          </a:xfrm>
          <a:prstGeom prst="ellipse">
            <a:avLst/>
          </a:prstGeom>
          <a:noFill/>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accent1">
                    <a:lumMod val="50000"/>
                  </a:schemeClr>
                </a:solidFill>
              </a:rPr>
              <a:t>1</a:t>
            </a:r>
          </a:p>
        </p:txBody>
      </p:sp>
      <p:sp>
        <p:nvSpPr>
          <p:cNvPr id="13" name="TextBox 12">
            <a:extLst>
              <a:ext uri="{FF2B5EF4-FFF2-40B4-BE49-F238E27FC236}">
                <a16:creationId xmlns:a16="http://schemas.microsoft.com/office/drawing/2014/main" xmlns="" id="{5B990839-77BA-42C5-B276-5008D34419A1}"/>
              </a:ext>
            </a:extLst>
          </p:cNvPr>
          <p:cNvSpPr txBox="1"/>
          <p:nvPr/>
        </p:nvSpPr>
        <p:spPr>
          <a:xfrm>
            <a:off x="1355382" y="5744680"/>
            <a:ext cx="2687146" cy="523220"/>
          </a:xfrm>
          <a:prstGeom prst="rect">
            <a:avLst/>
          </a:prstGeom>
          <a:noFill/>
        </p:spPr>
        <p:txBody>
          <a:bodyPr wrap="none" rtlCol="0">
            <a:spAutoFit/>
          </a:bodyPr>
          <a:lstStyle/>
          <a:p>
            <a:r>
              <a:rPr lang="en-US" sz="2800" dirty="0">
                <a:solidFill>
                  <a:schemeClr val="accent1">
                    <a:lumMod val="50000"/>
                  </a:schemeClr>
                </a:solidFill>
              </a:rPr>
              <a:t>Extra Carry Chain</a:t>
            </a:r>
          </a:p>
        </p:txBody>
      </p:sp>
      <p:sp>
        <p:nvSpPr>
          <p:cNvPr id="14" name="Oval 13">
            <a:extLst>
              <a:ext uri="{FF2B5EF4-FFF2-40B4-BE49-F238E27FC236}">
                <a16:creationId xmlns:a16="http://schemas.microsoft.com/office/drawing/2014/main" xmlns="" id="{DEBCB56D-0BB6-4CB7-AD53-5B4B3A5745F0}"/>
              </a:ext>
            </a:extLst>
          </p:cNvPr>
          <p:cNvSpPr/>
          <p:nvPr/>
        </p:nvSpPr>
        <p:spPr>
          <a:xfrm>
            <a:off x="5336467" y="5793662"/>
            <a:ext cx="435078" cy="435078"/>
          </a:xfrm>
          <a:prstGeom prst="ellipse">
            <a:avLst/>
          </a:prstGeom>
          <a:noFill/>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accent1">
                    <a:lumMod val="50000"/>
                  </a:schemeClr>
                </a:solidFill>
              </a:rPr>
              <a:t>2</a:t>
            </a:r>
          </a:p>
        </p:txBody>
      </p:sp>
      <p:sp>
        <p:nvSpPr>
          <p:cNvPr id="15" name="TextBox 14">
            <a:extLst>
              <a:ext uri="{FF2B5EF4-FFF2-40B4-BE49-F238E27FC236}">
                <a16:creationId xmlns:a16="http://schemas.microsoft.com/office/drawing/2014/main" xmlns="" id="{305FA54D-29F7-4313-A7F0-D0F5E55D12CE}"/>
              </a:ext>
            </a:extLst>
          </p:cNvPr>
          <p:cNvSpPr txBox="1"/>
          <p:nvPr/>
        </p:nvSpPr>
        <p:spPr>
          <a:xfrm>
            <a:off x="5843815" y="5734843"/>
            <a:ext cx="1840568" cy="523220"/>
          </a:xfrm>
          <a:prstGeom prst="rect">
            <a:avLst/>
          </a:prstGeom>
          <a:noFill/>
        </p:spPr>
        <p:txBody>
          <a:bodyPr wrap="none" rtlCol="0">
            <a:spAutoFit/>
          </a:bodyPr>
          <a:lstStyle/>
          <a:p>
            <a:r>
              <a:rPr lang="en-US" sz="2800" dirty="0">
                <a:solidFill>
                  <a:schemeClr val="accent1">
                    <a:lumMod val="50000"/>
                  </a:schemeClr>
                </a:solidFill>
              </a:rPr>
              <a:t>4-bit Adder</a:t>
            </a:r>
          </a:p>
        </p:txBody>
      </p:sp>
      <p:sp>
        <p:nvSpPr>
          <p:cNvPr id="16" name="Oval 15">
            <a:extLst>
              <a:ext uri="{FF2B5EF4-FFF2-40B4-BE49-F238E27FC236}">
                <a16:creationId xmlns:a16="http://schemas.microsoft.com/office/drawing/2014/main" xmlns="" id="{2B191741-CB12-4925-A457-C78D863455B5}"/>
              </a:ext>
            </a:extLst>
          </p:cNvPr>
          <p:cNvSpPr/>
          <p:nvPr/>
        </p:nvSpPr>
        <p:spPr>
          <a:xfrm>
            <a:off x="8401670" y="5791206"/>
            <a:ext cx="435078" cy="435078"/>
          </a:xfrm>
          <a:prstGeom prst="ellipse">
            <a:avLst/>
          </a:prstGeom>
          <a:noFill/>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accent1">
                    <a:lumMod val="50000"/>
                  </a:schemeClr>
                </a:solidFill>
              </a:rPr>
              <a:t>3</a:t>
            </a:r>
          </a:p>
        </p:txBody>
      </p:sp>
      <p:sp>
        <p:nvSpPr>
          <p:cNvPr id="17" name="TextBox 16">
            <a:extLst>
              <a:ext uri="{FF2B5EF4-FFF2-40B4-BE49-F238E27FC236}">
                <a16:creationId xmlns:a16="http://schemas.microsoft.com/office/drawing/2014/main" xmlns="" id="{5ABF1106-4152-485E-80B1-3174E2DCA8C7}"/>
              </a:ext>
            </a:extLst>
          </p:cNvPr>
          <p:cNvSpPr txBox="1"/>
          <p:nvPr/>
        </p:nvSpPr>
        <p:spPr>
          <a:xfrm>
            <a:off x="8879522" y="5725013"/>
            <a:ext cx="2861874" cy="523220"/>
          </a:xfrm>
          <a:prstGeom prst="rect">
            <a:avLst/>
          </a:prstGeom>
          <a:noFill/>
        </p:spPr>
        <p:txBody>
          <a:bodyPr wrap="none" rtlCol="0">
            <a:spAutoFit/>
          </a:bodyPr>
          <a:lstStyle/>
          <a:p>
            <a:r>
              <a:rPr lang="en-US" sz="2800" dirty="0">
                <a:solidFill>
                  <a:schemeClr val="accent1">
                    <a:lumMod val="50000"/>
                  </a:schemeClr>
                </a:solidFill>
              </a:rPr>
              <a:t>Shadow Multiplier</a:t>
            </a:r>
          </a:p>
        </p:txBody>
      </p:sp>
    </p:spTree>
    <p:extLst>
      <p:ext uri="{BB962C8B-B14F-4D97-AF65-F5344CB8AC3E}">
        <p14:creationId xmlns:p14="http://schemas.microsoft.com/office/powerpoint/2010/main" val="28425854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500"/>
                                        <p:tgtEl>
                                          <p:spTgt spid="1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500"/>
                                        <p:tgtEl>
                                          <p:spTgt spid="14"/>
                                        </p:tgtEl>
                                      </p:cBhvr>
                                    </p:animEffect>
                                  </p:childTnLst>
                                </p:cTn>
                              </p:par>
                              <p:par>
                                <p:cTn id="22" presetID="10" presetClass="entr" presetSubtype="0" fill="hold"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fade">
                                      <p:cBhvr>
                                        <p:cTn id="29" dur="500"/>
                                        <p:tgtEl>
                                          <p:spTgt spid="17"/>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fade">
                                      <p:cBhvr>
                                        <p:cTn id="32" dur="500"/>
                                        <p:tgtEl>
                                          <p:spTgt spid="16"/>
                                        </p:tgtEl>
                                      </p:cBhvr>
                                    </p:animEffect>
                                  </p:childTnLst>
                                </p:cTn>
                              </p:par>
                              <p:par>
                                <p:cTn id="33" presetID="10" presetClass="entr" presetSubtype="0" fill="hold" nodeType="with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fade">
                                      <p:cBhvr>
                                        <p:cTn id="3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p:bldP spid="14" grpId="0" animBg="1"/>
      <p:bldP spid="15" grpId="0"/>
      <p:bldP spid="16" grpId="0" animBg="1"/>
      <p:bldP spid="1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Graphic 15">
            <a:extLst>
              <a:ext uri="{FF2B5EF4-FFF2-40B4-BE49-F238E27FC236}">
                <a16:creationId xmlns:a16="http://schemas.microsoft.com/office/drawing/2014/main" xmlns="" id="{EBAC7EB6-8662-4F64-8F2B-0F801AD11B00}"/>
              </a:ext>
            </a:extLst>
          </p:cNvPr>
          <p:cNvPicPr>
            <a:picLocks noChangeAspect="1"/>
          </p:cNvPicPr>
          <p:nvPr/>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l="11788" t="4869" r="8049" b="13903"/>
          <a:stretch/>
        </p:blipFill>
        <p:spPr>
          <a:xfrm>
            <a:off x="2037865" y="1627905"/>
            <a:ext cx="8535341" cy="4864970"/>
          </a:xfrm>
          <a:prstGeom prst="rect">
            <a:avLst/>
          </a:prstGeom>
        </p:spPr>
      </p:pic>
      <p:sp>
        <p:nvSpPr>
          <p:cNvPr id="2" name="Title 1">
            <a:extLst>
              <a:ext uri="{FF2B5EF4-FFF2-40B4-BE49-F238E27FC236}">
                <a16:creationId xmlns:a16="http://schemas.microsoft.com/office/drawing/2014/main" xmlns="" id="{A9298B49-F616-4B99-896D-922A7EB76E81}"/>
              </a:ext>
            </a:extLst>
          </p:cNvPr>
          <p:cNvSpPr>
            <a:spLocks noGrp="1"/>
          </p:cNvSpPr>
          <p:nvPr>
            <p:ph type="title"/>
          </p:nvPr>
        </p:nvSpPr>
        <p:spPr/>
        <p:txBody>
          <a:bodyPr/>
          <a:lstStyle/>
          <a:p>
            <a:r>
              <a:rPr lang="en-US" dirty="0"/>
              <a:t>Extra Carry Chain Architecture</a:t>
            </a:r>
          </a:p>
        </p:txBody>
      </p:sp>
      <p:sp>
        <p:nvSpPr>
          <p:cNvPr id="23" name="Slide Number Placeholder 22">
            <a:extLst>
              <a:ext uri="{FF2B5EF4-FFF2-40B4-BE49-F238E27FC236}">
                <a16:creationId xmlns:a16="http://schemas.microsoft.com/office/drawing/2014/main" xmlns="" id="{A34434A6-E9A7-48DD-871E-A4277745621B}"/>
              </a:ext>
            </a:extLst>
          </p:cNvPr>
          <p:cNvSpPr>
            <a:spLocks noGrp="1"/>
          </p:cNvSpPr>
          <p:nvPr>
            <p:ph type="sldNum" sz="quarter" idx="12"/>
          </p:nvPr>
        </p:nvSpPr>
        <p:spPr/>
        <p:txBody>
          <a:bodyPr/>
          <a:lstStyle/>
          <a:p>
            <a:fld id="{7F5AC743-F530-4263-8389-E45A994BFB2A}" type="slidenum">
              <a:rPr lang="en-US" smtClean="0"/>
              <a:pPr/>
              <a:t>22</a:t>
            </a:fld>
            <a:endParaRPr lang="en-US" dirty="0"/>
          </a:p>
        </p:txBody>
      </p:sp>
      <p:sp>
        <p:nvSpPr>
          <p:cNvPr id="24" name="Rectangle 23">
            <a:extLst>
              <a:ext uri="{FF2B5EF4-FFF2-40B4-BE49-F238E27FC236}">
                <a16:creationId xmlns:a16="http://schemas.microsoft.com/office/drawing/2014/main" xmlns="" id="{374F2925-B704-410F-BF74-A92727A9FDD5}"/>
              </a:ext>
            </a:extLst>
          </p:cNvPr>
          <p:cNvSpPr/>
          <p:nvPr/>
        </p:nvSpPr>
        <p:spPr>
          <a:xfrm>
            <a:off x="0" y="661640"/>
            <a:ext cx="838200" cy="706244"/>
          </a:xfrm>
          <a:prstGeom prst="rect">
            <a:avLst/>
          </a:prstGeom>
          <a:solidFill>
            <a:schemeClr val="accent1">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t>1</a:t>
            </a:r>
          </a:p>
        </p:txBody>
      </p:sp>
    </p:spTree>
    <p:custDataLst>
      <p:tags r:id="rId1"/>
    </p:custDataLst>
    <p:extLst>
      <p:ext uri="{BB962C8B-B14F-4D97-AF65-F5344CB8AC3E}">
        <p14:creationId xmlns:p14="http://schemas.microsoft.com/office/powerpoint/2010/main" val="2956750486"/>
      </p:ext>
    </p:extLst>
  </p:cSld>
  <p:clrMapOvr>
    <a:masterClrMapping/>
  </p:clrMapOvr>
  <mc:AlternateContent xmlns:mc="http://schemas.openxmlformats.org/markup-compatibility/2006" xmlns:p14="http://schemas.microsoft.com/office/powerpoint/2010/main">
    <mc:Choice Requires="p14">
      <p:transition spd="slow" p14:dur="2000" advTm="51664"/>
    </mc:Choice>
    <mc:Fallback xmlns="">
      <p:transition spd="slow" advTm="5166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1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2F5F14F-1F20-4F69-BD4F-52C3929A0660}"/>
              </a:ext>
            </a:extLst>
          </p:cNvPr>
          <p:cNvSpPr>
            <a:spLocks noGrp="1"/>
          </p:cNvSpPr>
          <p:nvPr>
            <p:ph type="title"/>
          </p:nvPr>
        </p:nvSpPr>
        <p:spPr>
          <a:xfrm>
            <a:off x="838200" y="365125"/>
            <a:ext cx="10515600" cy="1325563"/>
          </a:xfrm>
        </p:spPr>
        <p:txBody>
          <a:bodyPr/>
          <a:lstStyle/>
          <a:p>
            <a:r>
              <a:rPr lang="en-US" dirty="0"/>
              <a:t>4-bit Adder Architecture</a:t>
            </a:r>
          </a:p>
        </p:txBody>
      </p:sp>
      <p:pic>
        <p:nvPicPr>
          <p:cNvPr id="6" name="Graphic 5">
            <a:extLst>
              <a:ext uri="{FF2B5EF4-FFF2-40B4-BE49-F238E27FC236}">
                <a16:creationId xmlns:a16="http://schemas.microsoft.com/office/drawing/2014/main" xmlns="" id="{51960B31-1002-4D75-868E-66CB69B85BEE}"/>
              </a:ext>
            </a:extLst>
          </p:cNvPr>
          <p:cNvPicPr>
            <a:picLocks noChangeAspect="1"/>
          </p:cNvPicPr>
          <p:nvPr/>
        </p:nvPicPr>
        <p:blipFill rotWithShape="1">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l="11666" t="3333" r="16083" b="5111"/>
          <a:stretch/>
        </p:blipFill>
        <p:spPr>
          <a:xfrm>
            <a:off x="2580967" y="1458038"/>
            <a:ext cx="7352072" cy="5240577"/>
          </a:xfrm>
          <a:prstGeom prst="rect">
            <a:avLst/>
          </a:prstGeom>
        </p:spPr>
      </p:pic>
      <p:sp>
        <p:nvSpPr>
          <p:cNvPr id="7" name="Slide Number Placeholder 6">
            <a:extLst>
              <a:ext uri="{FF2B5EF4-FFF2-40B4-BE49-F238E27FC236}">
                <a16:creationId xmlns:a16="http://schemas.microsoft.com/office/drawing/2014/main" xmlns="" id="{318ED216-F31C-4A87-BF8D-0AE183F88E37}"/>
              </a:ext>
            </a:extLst>
          </p:cNvPr>
          <p:cNvSpPr>
            <a:spLocks noGrp="1"/>
          </p:cNvSpPr>
          <p:nvPr>
            <p:ph type="sldNum" sz="quarter" idx="12"/>
          </p:nvPr>
        </p:nvSpPr>
        <p:spPr/>
        <p:txBody>
          <a:bodyPr/>
          <a:lstStyle/>
          <a:p>
            <a:fld id="{7F5AC743-F530-4263-8389-E45A994BFB2A}" type="slidenum">
              <a:rPr lang="en-US" smtClean="0"/>
              <a:pPr/>
              <a:t>23</a:t>
            </a:fld>
            <a:endParaRPr lang="en-US" dirty="0"/>
          </a:p>
        </p:txBody>
      </p:sp>
      <p:sp>
        <p:nvSpPr>
          <p:cNvPr id="24" name="Rectangle 23">
            <a:extLst>
              <a:ext uri="{FF2B5EF4-FFF2-40B4-BE49-F238E27FC236}">
                <a16:creationId xmlns:a16="http://schemas.microsoft.com/office/drawing/2014/main" xmlns="" id="{DBD8BA4B-EF70-434D-91AD-6C073A8AF59D}"/>
              </a:ext>
            </a:extLst>
          </p:cNvPr>
          <p:cNvSpPr/>
          <p:nvPr/>
        </p:nvSpPr>
        <p:spPr>
          <a:xfrm>
            <a:off x="0" y="661640"/>
            <a:ext cx="838200" cy="706244"/>
          </a:xfrm>
          <a:prstGeom prst="rect">
            <a:avLst/>
          </a:prstGeom>
          <a:solidFill>
            <a:schemeClr val="accent1">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t>2</a:t>
            </a:r>
          </a:p>
        </p:txBody>
      </p:sp>
    </p:spTree>
    <p:custDataLst>
      <p:tags r:id="rId1"/>
    </p:custDataLst>
    <p:extLst>
      <p:ext uri="{BB962C8B-B14F-4D97-AF65-F5344CB8AC3E}">
        <p14:creationId xmlns:p14="http://schemas.microsoft.com/office/powerpoint/2010/main" val="2709876766"/>
      </p:ext>
    </p:extLst>
  </p:cSld>
  <p:clrMapOvr>
    <a:masterClrMapping/>
  </p:clrMapOvr>
  <mc:AlternateContent xmlns:mc="http://schemas.openxmlformats.org/markup-compatibility/2006" xmlns:p14="http://schemas.microsoft.com/office/powerpoint/2010/main">
    <mc:Choice Requires="p14">
      <p:transition spd="slow" p14:dur="2000" advTm="50669"/>
    </mc:Choice>
    <mc:Fallback xmlns="">
      <p:transition spd="slow" advTm="5066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3E11A7E-E7F5-471C-BF16-571F7F04D955}"/>
              </a:ext>
            </a:extLst>
          </p:cNvPr>
          <p:cNvSpPr>
            <a:spLocks noGrp="1"/>
          </p:cNvSpPr>
          <p:nvPr>
            <p:ph type="title"/>
          </p:nvPr>
        </p:nvSpPr>
        <p:spPr/>
        <p:txBody>
          <a:bodyPr/>
          <a:lstStyle/>
          <a:p>
            <a:r>
              <a:rPr lang="en-US" dirty="0" smtClean="0"/>
              <a:t>Summary</a:t>
            </a:r>
            <a:endParaRPr lang="en-US" dirty="0"/>
          </a:p>
        </p:txBody>
      </p:sp>
      <p:sp>
        <p:nvSpPr>
          <p:cNvPr id="3" name="Content Placeholder 2">
            <a:extLst>
              <a:ext uri="{FF2B5EF4-FFF2-40B4-BE49-F238E27FC236}">
                <a16:creationId xmlns:a16="http://schemas.microsoft.com/office/drawing/2014/main" xmlns="" id="{F2C119D0-0C54-41E4-9AAD-0A214474FCC7}"/>
              </a:ext>
            </a:extLst>
          </p:cNvPr>
          <p:cNvSpPr>
            <a:spLocks noGrp="1"/>
          </p:cNvSpPr>
          <p:nvPr>
            <p:ph idx="1"/>
          </p:nvPr>
        </p:nvSpPr>
        <p:spPr>
          <a:xfrm>
            <a:off x="838200" y="1825624"/>
            <a:ext cx="10515600" cy="4507865"/>
          </a:xfrm>
        </p:spPr>
        <p:txBody>
          <a:bodyPr>
            <a:normAutofit/>
          </a:bodyPr>
          <a:lstStyle/>
          <a:p>
            <a:r>
              <a:rPr lang="en-US" sz="2400" dirty="0"/>
              <a:t>Low-precision can increase DNN efficiency</a:t>
            </a:r>
          </a:p>
          <a:p>
            <a:r>
              <a:rPr lang="en-US" sz="2400" dirty="0"/>
              <a:t>FPGA logic blocks can implement efficient MACs</a:t>
            </a:r>
          </a:p>
          <a:p>
            <a:endParaRPr lang="en-US" sz="2400" dirty="0"/>
          </a:p>
          <a:p>
            <a:r>
              <a:rPr lang="en-US" sz="2400" b="1" dirty="0"/>
              <a:t>Extra CC: </a:t>
            </a:r>
            <a:r>
              <a:rPr lang="en-US" sz="2400" b="1" dirty="0">
                <a:solidFill>
                  <a:schemeClr val="accent5">
                    <a:lumMod val="75000"/>
                  </a:schemeClr>
                </a:solidFill>
              </a:rPr>
              <a:t>1.5x</a:t>
            </a:r>
            <a:r>
              <a:rPr lang="en-US" sz="2400" dirty="0"/>
              <a:t> MAC density for only </a:t>
            </a:r>
            <a:r>
              <a:rPr lang="en-US" sz="2400" dirty="0">
                <a:solidFill>
                  <a:srgbClr val="C00000"/>
                </a:solidFill>
              </a:rPr>
              <a:t>+2.6%</a:t>
            </a:r>
            <a:r>
              <a:rPr lang="en-US" sz="2400" dirty="0"/>
              <a:t> tile area</a:t>
            </a:r>
          </a:p>
          <a:p>
            <a:r>
              <a:rPr lang="en-US" sz="2400" b="1" dirty="0"/>
              <a:t>4b Adder: </a:t>
            </a:r>
            <a:r>
              <a:rPr lang="en-US" sz="2400" b="1" dirty="0">
                <a:solidFill>
                  <a:srgbClr val="0070C0"/>
                </a:solidFill>
              </a:rPr>
              <a:t>1.6x</a:t>
            </a:r>
            <a:r>
              <a:rPr lang="en-US" sz="2400" dirty="0"/>
              <a:t> MAC density for only </a:t>
            </a:r>
            <a:r>
              <a:rPr lang="en-US" sz="2400" dirty="0">
                <a:solidFill>
                  <a:srgbClr val="C00000"/>
                </a:solidFill>
              </a:rPr>
              <a:t>+2.9%</a:t>
            </a:r>
            <a:r>
              <a:rPr lang="en-US" sz="2400" dirty="0"/>
              <a:t> tile area</a:t>
            </a:r>
          </a:p>
          <a:p>
            <a:r>
              <a:rPr lang="en-US" sz="2400" b="1" dirty="0"/>
              <a:t>SM: </a:t>
            </a:r>
            <a:r>
              <a:rPr lang="en-US" sz="2400" dirty="0"/>
              <a:t>up to </a:t>
            </a:r>
            <a:r>
              <a:rPr lang="en-US" sz="2400" b="1" dirty="0">
                <a:solidFill>
                  <a:srgbClr val="0070C0"/>
                </a:solidFill>
              </a:rPr>
              <a:t>4.1x</a:t>
            </a:r>
            <a:r>
              <a:rPr lang="en-US" sz="2400" dirty="0"/>
              <a:t> MAC density for up to </a:t>
            </a:r>
            <a:r>
              <a:rPr lang="en-US" sz="2400" dirty="0">
                <a:solidFill>
                  <a:srgbClr val="C00000"/>
                </a:solidFill>
              </a:rPr>
              <a:t>+14.8%</a:t>
            </a:r>
            <a:r>
              <a:rPr lang="en-US" sz="2400" dirty="0"/>
              <a:t> tile area</a:t>
            </a:r>
          </a:p>
          <a:p>
            <a:r>
              <a:rPr lang="en-US" sz="2400" b="1" dirty="0"/>
              <a:t>SM + 4b Adder: </a:t>
            </a:r>
            <a:r>
              <a:rPr lang="en-US" sz="2400" dirty="0"/>
              <a:t>up to </a:t>
            </a:r>
            <a:r>
              <a:rPr lang="en-US" sz="2400" b="1" dirty="0">
                <a:solidFill>
                  <a:schemeClr val="accent5">
                    <a:lumMod val="75000"/>
                  </a:schemeClr>
                </a:solidFill>
              </a:rPr>
              <a:t>6.1x</a:t>
            </a:r>
            <a:r>
              <a:rPr lang="en-US" sz="2400" dirty="0"/>
              <a:t> MAC density for up to </a:t>
            </a:r>
            <a:r>
              <a:rPr lang="en-US" sz="2400" dirty="0">
                <a:solidFill>
                  <a:srgbClr val="C00000"/>
                </a:solidFill>
              </a:rPr>
              <a:t>+16.7%</a:t>
            </a:r>
            <a:r>
              <a:rPr lang="en-US" sz="2400" dirty="0"/>
              <a:t> tile area</a:t>
            </a:r>
          </a:p>
          <a:p>
            <a:pPr marL="0" indent="0">
              <a:buNone/>
            </a:pPr>
            <a:endParaRPr lang="en-US" sz="2400" dirty="0"/>
          </a:p>
        </p:txBody>
      </p:sp>
      <p:sp>
        <p:nvSpPr>
          <p:cNvPr id="4" name="Slide Number Placeholder 3">
            <a:extLst>
              <a:ext uri="{FF2B5EF4-FFF2-40B4-BE49-F238E27FC236}">
                <a16:creationId xmlns:a16="http://schemas.microsoft.com/office/drawing/2014/main" xmlns="" id="{6D97C745-5DFD-4C4D-A441-47E93EB9AEDE}"/>
              </a:ext>
            </a:extLst>
          </p:cNvPr>
          <p:cNvSpPr>
            <a:spLocks noGrp="1"/>
          </p:cNvSpPr>
          <p:nvPr>
            <p:ph type="sldNum" sz="quarter" idx="12"/>
          </p:nvPr>
        </p:nvSpPr>
        <p:spPr/>
        <p:txBody>
          <a:bodyPr/>
          <a:lstStyle/>
          <a:p>
            <a:fld id="{7F5AC743-F530-4263-8389-E45A994BFB2A}" type="slidenum">
              <a:rPr lang="en-US" smtClean="0">
                <a:solidFill>
                  <a:prstClr val="black"/>
                </a:solidFill>
              </a:rPr>
              <a:pPr/>
              <a:t>24</a:t>
            </a:fld>
            <a:endParaRPr lang="en-US" dirty="0">
              <a:solidFill>
                <a:prstClr val="black"/>
              </a:solidFill>
            </a:endParaRPr>
          </a:p>
        </p:txBody>
      </p:sp>
    </p:spTree>
    <p:custDataLst>
      <p:tags r:id="rId1"/>
    </p:custDataLst>
    <p:extLst>
      <p:ext uri="{BB962C8B-B14F-4D97-AF65-F5344CB8AC3E}">
        <p14:creationId xmlns:p14="http://schemas.microsoft.com/office/powerpoint/2010/main" val="706840901"/>
      </p:ext>
    </p:extLst>
  </p:cSld>
  <p:clrMapOvr>
    <a:masterClrMapping/>
  </p:clrMapOvr>
  <mc:AlternateContent xmlns:mc="http://schemas.openxmlformats.org/markup-compatibility/2006" xmlns:p14="http://schemas.microsoft.com/office/powerpoint/2010/main">
    <mc:Choice Requires="p14">
      <p:transition spd="slow" p14:dur="2000" advTm="72964"/>
    </mc:Choice>
    <mc:Fallback xmlns="">
      <p:transition spd="slow" advTm="7296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0FDD492-1D05-4DE6-A5D0-8C71B49D43CB}"/>
              </a:ext>
            </a:extLst>
          </p:cNvPr>
          <p:cNvSpPr>
            <a:spLocks noGrp="1"/>
          </p:cNvSpPr>
          <p:nvPr>
            <p:ph type="title"/>
          </p:nvPr>
        </p:nvSpPr>
        <p:spPr/>
        <p:txBody>
          <a:bodyPr/>
          <a:lstStyle/>
          <a:p>
            <a:r>
              <a:rPr lang="en-US" dirty="0"/>
              <a:t>Deep Learning: Accuracy vs. Compute</a:t>
            </a:r>
          </a:p>
        </p:txBody>
      </p:sp>
      <p:sp>
        <p:nvSpPr>
          <p:cNvPr id="3" name="Slide Number Placeholder 2">
            <a:extLst>
              <a:ext uri="{FF2B5EF4-FFF2-40B4-BE49-F238E27FC236}">
                <a16:creationId xmlns:a16="http://schemas.microsoft.com/office/drawing/2014/main" xmlns="" id="{ADBFE620-D80A-4C4A-89CB-71E259381ECD}"/>
              </a:ext>
            </a:extLst>
          </p:cNvPr>
          <p:cNvSpPr>
            <a:spLocks noGrp="1"/>
          </p:cNvSpPr>
          <p:nvPr>
            <p:ph type="sldNum" sz="quarter" idx="12"/>
          </p:nvPr>
        </p:nvSpPr>
        <p:spPr>
          <a:xfrm>
            <a:off x="10594091" y="6577330"/>
            <a:ext cx="2743200" cy="365125"/>
          </a:xfrm>
        </p:spPr>
        <p:txBody>
          <a:bodyPr/>
          <a:lstStyle/>
          <a:p>
            <a:fld id="{7F5AC743-F530-4263-8389-E45A994BFB2A}" type="slidenum">
              <a:rPr lang="en-US" smtClean="0"/>
              <a:pPr/>
              <a:t>3</a:t>
            </a:fld>
            <a:endParaRPr lang="en-US" dirty="0"/>
          </a:p>
        </p:txBody>
      </p:sp>
      <p:sp>
        <p:nvSpPr>
          <p:cNvPr id="5" name="Rectangle 4">
            <a:extLst>
              <a:ext uri="{FF2B5EF4-FFF2-40B4-BE49-F238E27FC236}">
                <a16:creationId xmlns:a16="http://schemas.microsoft.com/office/drawing/2014/main" xmlns="" id="{CDAD65D2-2C9E-4E7B-AB4D-F5FCB1A8DF62}"/>
              </a:ext>
            </a:extLst>
          </p:cNvPr>
          <p:cNvSpPr/>
          <p:nvPr/>
        </p:nvSpPr>
        <p:spPr>
          <a:xfrm>
            <a:off x="5924858" y="1858297"/>
            <a:ext cx="3119284" cy="3834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xmlns="" id="{9108C86A-AF71-43B5-940A-095EF8A627A5}"/>
              </a:ext>
            </a:extLst>
          </p:cNvPr>
          <p:cNvSpPr/>
          <p:nvPr/>
        </p:nvSpPr>
        <p:spPr>
          <a:xfrm>
            <a:off x="10302610" y="1690688"/>
            <a:ext cx="1047136" cy="431928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11" name="Chart 10">
            <a:extLst>
              <a:ext uri="{FF2B5EF4-FFF2-40B4-BE49-F238E27FC236}">
                <a16:creationId xmlns:a16="http://schemas.microsoft.com/office/drawing/2014/main" xmlns="" id="{ED1BC82A-B8E8-42A4-9456-00A698D5A018}"/>
              </a:ext>
            </a:extLst>
          </p:cNvPr>
          <p:cNvGraphicFramePr/>
          <p:nvPr>
            <p:extLst>
              <p:ext uri="{D42A27DB-BD31-4B8C-83A1-F6EECF244321}">
                <p14:modId xmlns:p14="http://schemas.microsoft.com/office/powerpoint/2010/main" val="1246083342"/>
              </p:ext>
            </p:extLst>
          </p:nvPr>
        </p:nvGraphicFramePr>
        <p:xfrm>
          <a:off x="3153905" y="1690689"/>
          <a:ext cx="7939763" cy="4990622"/>
        </p:xfrm>
        <a:graphic>
          <a:graphicData uri="http://schemas.openxmlformats.org/drawingml/2006/chart">
            <c:chart xmlns:c="http://schemas.openxmlformats.org/drawingml/2006/chart" xmlns:r="http://schemas.openxmlformats.org/officeDocument/2006/relationships" r:id="rId4"/>
          </a:graphicData>
        </a:graphic>
      </p:graphicFrame>
      <p:sp>
        <p:nvSpPr>
          <p:cNvPr id="9" name="TextBox 8"/>
          <p:cNvSpPr txBox="1"/>
          <p:nvPr/>
        </p:nvSpPr>
        <p:spPr>
          <a:xfrm>
            <a:off x="2108400" y="6009968"/>
            <a:ext cx="2548841" cy="646331"/>
          </a:xfrm>
          <a:prstGeom prst="rect">
            <a:avLst/>
          </a:prstGeom>
          <a:noFill/>
        </p:spPr>
        <p:txBody>
          <a:bodyPr wrap="square" rtlCol="1">
            <a:spAutoFit/>
          </a:bodyPr>
          <a:lstStyle/>
          <a:p>
            <a:r>
              <a:rPr lang="en-US" sz="1800" b="1" kern="1200" dirty="0" smtClean="0">
                <a:solidFill>
                  <a:srgbClr val="FF0000"/>
                </a:solidFill>
                <a:latin typeface="+mn-lt"/>
                <a:ea typeface="+mn-ea"/>
                <a:cs typeface="+mn-cs"/>
              </a:rPr>
              <a:t>Neural networks for image processing </a:t>
            </a:r>
            <a:r>
              <a:rPr lang="en-US" sz="1800" b="1" kern="1200" dirty="0" smtClean="0">
                <a:solidFill>
                  <a:srgbClr val="FF0000"/>
                </a:solidFill>
                <a:latin typeface="+mn-lt"/>
                <a:ea typeface="+mn-ea"/>
                <a:cs typeface="+mn-cs"/>
                <a:sym typeface="Wingdings" panose="05000000000000000000" pitchFamily="2" charset="2"/>
              </a:rPr>
              <a:t></a:t>
            </a:r>
            <a:endParaRPr lang="en-US" sz="1800" b="1" kern="1200" dirty="0">
              <a:solidFill>
                <a:srgbClr val="FF0000"/>
              </a:solidFill>
              <a:latin typeface="+mn-lt"/>
              <a:ea typeface="+mn-ea"/>
              <a:cs typeface="+mn-cs"/>
            </a:endParaRPr>
          </a:p>
        </p:txBody>
      </p:sp>
      <p:sp>
        <p:nvSpPr>
          <p:cNvPr id="15" name="Content Placeholder 2"/>
          <p:cNvSpPr>
            <a:spLocks noGrp="1"/>
          </p:cNvSpPr>
          <p:nvPr>
            <p:ph idx="1"/>
          </p:nvPr>
        </p:nvSpPr>
        <p:spPr>
          <a:xfrm>
            <a:off x="209856" y="1604076"/>
            <a:ext cx="2944050" cy="2432908"/>
          </a:xfrm>
        </p:spPr>
        <p:txBody>
          <a:bodyPr>
            <a:normAutofit/>
          </a:bodyPr>
          <a:lstStyle/>
          <a:p>
            <a:r>
              <a:rPr lang="en-US" dirty="0"/>
              <a:t>Highly </a:t>
            </a:r>
            <a:r>
              <a:rPr lang="en-US" dirty="0" smtClean="0"/>
              <a:t>accurate models:</a:t>
            </a:r>
          </a:p>
          <a:p>
            <a:pPr lvl="1"/>
            <a:r>
              <a:rPr lang="en-US" dirty="0" smtClean="0"/>
              <a:t>Computational cost</a:t>
            </a:r>
          </a:p>
          <a:p>
            <a:pPr lvl="1"/>
            <a:r>
              <a:rPr lang="en-US" dirty="0" smtClean="0"/>
              <a:t>power</a:t>
            </a:r>
            <a:endParaRPr lang="fa-IR" dirty="0"/>
          </a:p>
        </p:txBody>
      </p:sp>
    </p:spTree>
    <p:custDataLst>
      <p:tags r:id="rId1"/>
    </p:custDataLst>
    <p:extLst>
      <p:ext uri="{BB962C8B-B14F-4D97-AF65-F5344CB8AC3E}">
        <p14:creationId xmlns:p14="http://schemas.microsoft.com/office/powerpoint/2010/main" val="3226807245"/>
      </p:ext>
    </p:extLst>
  </p:cSld>
  <p:clrMapOvr>
    <a:masterClrMapping/>
  </p:clrMapOvr>
  <mc:AlternateContent xmlns:mc="http://schemas.openxmlformats.org/markup-compatibility/2006" xmlns:p14="http://schemas.microsoft.com/office/powerpoint/2010/main">
    <mc:Choice Requires="p14">
      <p:transition spd="slow" p14:dur="2000" advTm="73629"/>
    </mc:Choice>
    <mc:Fallback xmlns="">
      <p:transition spd="slow" advTm="7362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graphicEl>
                                              <a:chart seriesIdx="-3" categoryIdx="-3" bldStep="gridLegend"/>
                                            </p:graphicEl>
                                          </p:spTgt>
                                        </p:tgtEl>
                                        <p:attrNameLst>
                                          <p:attrName>style.visibility</p:attrName>
                                        </p:attrNameLst>
                                      </p:cBhvr>
                                      <p:to>
                                        <p:strVal val="visible"/>
                                      </p:to>
                                    </p:set>
                                    <p:animEffect transition="in" filter="fade">
                                      <p:cBhvr>
                                        <p:cTn id="7" dur="500"/>
                                        <p:tgtEl>
                                          <p:spTgt spid="11">
                                            <p:graphicEl>
                                              <a:chart seriesIdx="-3" categoryIdx="-3" bldStep="gridLegend"/>
                                            </p:graphicEl>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left)">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11">
                                            <p:graphicEl>
                                              <a:chart seriesIdx="0" categoryIdx="-4" bldStep="series"/>
                                            </p:graphicEl>
                                          </p:spTgt>
                                        </p:tgtEl>
                                        <p:attrNameLst>
                                          <p:attrName>style.visibility</p:attrName>
                                        </p:attrNameLst>
                                      </p:cBhvr>
                                      <p:to>
                                        <p:strVal val="visible"/>
                                      </p:to>
                                    </p:set>
                                    <p:animEffect transition="in" filter="wipe(left)">
                                      <p:cBhvr>
                                        <p:cTn id="15" dur="1000"/>
                                        <p:tgtEl>
                                          <p:spTgt spid="11">
                                            <p:graphicEl>
                                              <a:chart seriesIdx="0" categoryIdx="-4" bldStep="series"/>
                                            </p:graphicEl>
                                          </p:spTgt>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11">
                                            <p:graphicEl>
                                              <a:chart seriesIdx="1" categoryIdx="-4" bldStep="series"/>
                                            </p:graphicEl>
                                          </p:spTgt>
                                        </p:tgtEl>
                                        <p:attrNameLst>
                                          <p:attrName>style.visibility</p:attrName>
                                        </p:attrNameLst>
                                      </p:cBhvr>
                                      <p:to>
                                        <p:strVal val="visible"/>
                                      </p:to>
                                    </p:set>
                                    <p:animEffect transition="in" filter="wipe(left)">
                                      <p:cBhvr>
                                        <p:cTn id="20" dur="1000"/>
                                        <p:tgtEl>
                                          <p:spTgt spid="11">
                                            <p:graphicEl>
                                              <a:chart seriesIdx="1" categoryIdx="-4" bldStep="series"/>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1" grpId="0" uiExpand="1">
        <p:bldSub>
          <a:bldChart bld="series"/>
        </p:bldSub>
      </p:bldGraphic>
      <p:bldP spid="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xmlns="" id="{888F7DD7-89A8-4375-A935-DD0F66EA14D3}"/>
              </a:ext>
            </a:extLst>
          </p:cNvPr>
          <p:cNvPicPr>
            <a:picLocks noChangeAspect="1"/>
          </p:cNvPicPr>
          <p:nvPr/>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l="21867" t="57067" r="52833" b="11246"/>
          <a:stretch/>
        </p:blipFill>
        <p:spPr>
          <a:xfrm>
            <a:off x="8337970" y="3037435"/>
            <a:ext cx="3046826" cy="2146545"/>
          </a:xfrm>
          <a:prstGeom prst="rect">
            <a:avLst/>
          </a:prstGeom>
          <a:effectLst/>
        </p:spPr>
      </p:pic>
      <p:grpSp>
        <p:nvGrpSpPr>
          <p:cNvPr id="13" name="Group 12">
            <a:extLst>
              <a:ext uri="{FF2B5EF4-FFF2-40B4-BE49-F238E27FC236}">
                <a16:creationId xmlns:a16="http://schemas.microsoft.com/office/drawing/2014/main" xmlns="" id="{5C05C775-A434-4408-A549-05D51631633B}"/>
              </a:ext>
            </a:extLst>
          </p:cNvPr>
          <p:cNvGrpSpPr/>
          <p:nvPr/>
        </p:nvGrpSpPr>
        <p:grpSpPr>
          <a:xfrm>
            <a:off x="9718816" y="2385226"/>
            <a:ext cx="978226" cy="1498601"/>
            <a:chOff x="9637399" y="1566635"/>
            <a:chExt cx="1524000" cy="2334704"/>
          </a:xfrm>
        </p:grpSpPr>
        <p:grpSp>
          <p:nvGrpSpPr>
            <p:cNvPr id="14" name="Group 13">
              <a:extLst>
                <a:ext uri="{FF2B5EF4-FFF2-40B4-BE49-F238E27FC236}">
                  <a16:creationId xmlns:a16="http://schemas.microsoft.com/office/drawing/2014/main" xmlns="" id="{02A6D8BF-F867-42EF-BFDA-43A9AA543CC1}"/>
                </a:ext>
              </a:extLst>
            </p:cNvPr>
            <p:cNvGrpSpPr/>
            <p:nvPr/>
          </p:nvGrpSpPr>
          <p:grpSpPr>
            <a:xfrm>
              <a:off x="9637399" y="1566635"/>
              <a:ext cx="1524000" cy="1498600"/>
              <a:chOff x="9998019" y="1563340"/>
              <a:chExt cx="1524000" cy="1498600"/>
            </a:xfrm>
          </p:grpSpPr>
          <p:pic>
            <p:nvPicPr>
              <p:cNvPr id="18" name="Graphic 17">
                <a:extLst>
                  <a:ext uri="{FF2B5EF4-FFF2-40B4-BE49-F238E27FC236}">
                    <a16:creationId xmlns:a16="http://schemas.microsoft.com/office/drawing/2014/main" xmlns="" id="{83FAA121-0A59-4C69-B2A6-A8EB4F3C871D}"/>
                  </a:ext>
                </a:extLst>
              </p:cNvPr>
              <p:cNvPicPr>
                <a:picLocks noChangeAspect="1"/>
              </p:cNvPicPr>
              <p:nvPr/>
            </p:nvPicPr>
            <p:blipFill rotWithShape="1">
              <a:blip r:embed="rId6" cstate="print">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l="29722" t="36165" r="53611" b="46872"/>
              <a:stretch/>
            </p:blipFill>
            <p:spPr>
              <a:xfrm>
                <a:off x="9998019" y="1844914"/>
                <a:ext cx="1524000" cy="872477"/>
              </a:xfrm>
              <a:prstGeom prst="rect">
                <a:avLst/>
              </a:prstGeom>
            </p:spPr>
          </p:pic>
          <p:sp>
            <p:nvSpPr>
              <p:cNvPr id="20" name="Oval 19">
                <a:extLst>
                  <a:ext uri="{FF2B5EF4-FFF2-40B4-BE49-F238E27FC236}">
                    <a16:creationId xmlns:a16="http://schemas.microsoft.com/office/drawing/2014/main" xmlns="" id="{8966C208-9A66-47DB-8504-255C42BE518D}"/>
                  </a:ext>
                </a:extLst>
              </p:cNvPr>
              <p:cNvSpPr/>
              <p:nvPr/>
            </p:nvSpPr>
            <p:spPr>
              <a:xfrm>
                <a:off x="10010719" y="1563340"/>
                <a:ext cx="1498600" cy="1498600"/>
              </a:xfrm>
              <a:prstGeom prst="ellipse">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6" name="Straight Connector 15">
              <a:extLst>
                <a:ext uri="{FF2B5EF4-FFF2-40B4-BE49-F238E27FC236}">
                  <a16:creationId xmlns:a16="http://schemas.microsoft.com/office/drawing/2014/main" xmlns="" id="{827086BE-E2E2-49BD-8AD9-73854E345085}"/>
                </a:ext>
              </a:extLst>
            </p:cNvPr>
            <p:cNvCxnSpPr>
              <a:cxnSpLocks/>
            </p:cNvCxnSpPr>
            <p:nvPr/>
          </p:nvCxnSpPr>
          <p:spPr>
            <a:xfrm flipV="1">
              <a:off x="10149840" y="2717391"/>
              <a:ext cx="889000" cy="1183948"/>
            </a:xfrm>
            <a:prstGeom prst="line">
              <a:avLst/>
            </a:prstGeom>
            <a:ln w="9525">
              <a:solidFill>
                <a:schemeClr val="accent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xmlns="" id="{5288FA0A-042F-4353-9F9D-4D3D1F155E22}"/>
                </a:ext>
              </a:extLst>
            </p:cNvPr>
            <p:cNvCxnSpPr>
              <a:cxnSpLocks/>
              <a:endCxn id="20" idx="2"/>
            </p:cNvCxnSpPr>
            <p:nvPr/>
          </p:nvCxnSpPr>
          <p:spPr>
            <a:xfrm flipH="1" flipV="1">
              <a:off x="9650099" y="2315935"/>
              <a:ext cx="23684" cy="1354642"/>
            </a:xfrm>
            <a:prstGeom prst="line">
              <a:avLst/>
            </a:prstGeom>
            <a:ln w="9525">
              <a:prstDash val="dash"/>
            </a:ln>
          </p:spPr>
          <p:style>
            <a:lnRef idx="1">
              <a:schemeClr val="accent1"/>
            </a:lnRef>
            <a:fillRef idx="0">
              <a:schemeClr val="accent1"/>
            </a:fillRef>
            <a:effectRef idx="0">
              <a:schemeClr val="accent1"/>
            </a:effectRef>
            <a:fontRef idx="minor">
              <a:schemeClr val="tx1"/>
            </a:fontRef>
          </p:style>
        </p:cxnSp>
      </p:grpSp>
      <p:pic>
        <p:nvPicPr>
          <p:cNvPr id="6" name="Graphic 5">
            <a:extLst>
              <a:ext uri="{FF2B5EF4-FFF2-40B4-BE49-F238E27FC236}">
                <a16:creationId xmlns:a16="http://schemas.microsoft.com/office/drawing/2014/main" xmlns="" id="{451C72AC-AEBC-439A-B99B-E73428868D32}"/>
              </a:ext>
            </a:extLst>
          </p:cNvPr>
          <p:cNvPicPr>
            <a:picLocks noChangeAspect="1"/>
          </p:cNvPicPr>
          <p:nvPr/>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l="21034" t="19582" r="50366" b="44489"/>
          <a:stretch/>
        </p:blipFill>
        <p:spPr>
          <a:xfrm>
            <a:off x="8088137" y="2717391"/>
            <a:ext cx="3819764" cy="2699266"/>
          </a:xfrm>
          <a:prstGeom prst="rect">
            <a:avLst/>
          </a:prstGeom>
        </p:spPr>
      </p:pic>
      <p:sp>
        <p:nvSpPr>
          <p:cNvPr id="2" name="Title 1">
            <a:extLst>
              <a:ext uri="{FF2B5EF4-FFF2-40B4-BE49-F238E27FC236}">
                <a16:creationId xmlns:a16="http://schemas.microsoft.com/office/drawing/2014/main" xmlns="" id="{5E59390E-DEF7-41D3-A446-10ED7BD79A2A}"/>
              </a:ext>
            </a:extLst>
          </p:cNvPr>
          <p:cNvSpPr>
            <a:spLocks noGrp="1"/>
          </p:cNvSpPr>
          <p:nvPr>
            <p:ph type="title"/>
          </p:nvPr>
        </p:nvSpPr>
        <p:spPr>
          <a:xfrm>
            <a:off x="838200" y="365125"/>
            <a:ext cx="10515600" cy="1325563"/>
          </a:xfrm>
        </p:spPr>
        <p:txBody>
          <a:bodyPr/>
          <a:lstStyle/>
          <a:p>
            <a:r>
              <a:rPr lang="en-US" dirty="0"/>
              <a:t>Efficient Inference: Low-Precision DNNs</a:t>
            </a:r>
          </a:p>
        </p:txBody>
      </p:sp>
      <p:sp>
        <p:nvSpPr>
          <p:cNvPr id="3" name="Content Placeholder 2">
            <a:extLst>
              <a:ext uri="{FF2B5EF4-FFF2-40B4-BE49-F238E27FC236}">
                <a16:creationId xmlns:a16="http://schemas.microsoft.com/office/drawing/2014/main" xmlns="" id="{712FF773-8CD2-461A-8104-0E7CE6AA4DCA}"/>
              </a:ext>
            </a:extLst>
          </p:cNvPr>
          <p:cNvSpPr>
            <a:spLocks noGrp="1"/>
          </p:cNvSpPr>
          <p:nvPr>
            <p:ph idx="1"/>
          </p:nvPr>
        </p:nvSpPr>
        <p:spPr>
          <a:xfrm>
            <a:off x="226017" y="1856621"/>
            <a:ext cx="10515600" cy="4151429"/>
          </a:xfrm>
        </p:spPr>
        <p:txBody>
          <a:bodyPr>
            <a:noAutofit/>
          </a:bodyPr>
          <a:lstStyle/>
          <a:p>
            <a:pPr marL="0" indent="0">
              <a:buNone/>
            </a:pPr>
            <a:r>
              <a:rPr lang="en-US" sz="3200" dirty="0"/>
              <a:t>One way of reducing computations: </a:t>
            </a:r>
            <a:r>
              <a:rPr lang="en-US" sz="3200" b="1" dirty="0">
                <a:solidFill>
                  <a:srgbClr val="0070C0"/>
                </a:solidFill>
              </a:rPr>
              <a:t>Low-precision</a:t>
            </a:r>
          </a:p>
          <a:p>
            <a:pPr marL="0" indent="0">
              <a:buNone/>
            </a:pPr>
            <a:endParaRPr lang="en-US" sz="3200" dirty="0"/>
          </a:p>
          <a:p>
            <a:pPr marL="0" indent="0">
              <a:buNone/>
            </a:pPr>
            <a:r>
              <a:rPr lang="en-US" sz="3200" dirty="0"/>
              <a:t>Lowering the precision of weights/activations:</a:t>
            </a:r>
          </a:p>
          <a:p>
            <a:pPr lvl="1"/>
            <a:r>
              <a:rPr lang="en-US" dirty="0"/>
              <a:t>Reduce memory bandwidth </a:t>
            </a:r>
          </a:p>
          <a:p>
            <a:pPr lvl="1"/>
            <a:r>
              <a:rPr lang="en-US" dirty="0"/>
              <a:t>Reduce computational energy</a:t>
            </a:r>
          </a:p>
          <a:p>
            <a:pPr lvl="1"/>
            <a:r>
              <a:rPr lang="en-US" dirty="0"/>
              <a:t>Reduce </a:t>
            </a:r>
            <a:r>
              <a:rPr lang="en-US" b="1" dirty="0">
                <a:solidFill>
                  <a:srgbClr val="0070C0"/>
                </a:solidFill>
              </a:rPr>
              <a:t>multiply-accumulate area</a:t>
            </a:r>
          </a:p>
          <a:p>
            <a:pPr lvl="1"/>
            <a:endParaRPr lang="en-US" dirty="0"/>
          </a:p>
          <a:p>
            <a:pPr marL="457200" lvl="1" indent="0">
              <a:buNone/>
            </a:pPr>
            <a:endParaRPr lang="en-US" dirty="0"/>
          </a:p>
          <a:p>
            <a:pPr marL="0" indent="0">
              <a:buNone/>
            </a:pPr>
            <a:r>
              <a:rPr lang="en-US" sz="4000" b="1" dirty="0" smtClean="0">
                <a:solidFill>
                  <a:srgbClr val="C00000"/>
                </a:solidFill>
              </a:rPr>
              <a:t>How </a:t>
            </a:r>
            <a:r>
              <a:rPr lang="en-US" sz="4000" b="1" dirty="0">
                <a:solidFill>
                  <a:srgbClr val="C00000"/>
                </a:solidFill>
              </a:rPr>
              <a:t>is accuracy affected by lowering precision?</a:t>
            </a:r>
          </a:p>
        </p:txBody>
      </p:sp>
      <p:sp>
        <p:nvSpPr>
          <p:cNvPr id="4" name="Slide Number Placeholder 3">
            <a:extLst>
              <a:ext uri="{FF2B5EF4-FFF2-40B4-BE49-F238E27FC236}">
                <a16:creationId xmlns:a16="http://schemas.microsoft.com/office/drawing/2014/main" xmlns="" id="{337580D8-3EB5-4D25-9538-412C6D417D55}"/>
              </a:ext>
            </a:extLst>
          </p:cNvPr>
          <p:cNvSpPr>
            <a:spLocks noGrp="1"/>
          </p:cNvSpPr>
          <p:nvPr>
            <p:ph type="sldNum" sz="quarter" idx="12"/>
          </p:nvPr>
        </p:nvSpPr>
        <p:spPr/>
        <p:txBody>
          <a:bodyPr/>
          <a:lstStyle/>
          <a:p>
            <a:fld id="{7F5AC743-F530-4263-8389-E45A994BFB2A}" type="slidenum">
              <a:rPr lang="en-US" smtClean="0"/>
              <a:pPr/>
              <a:t>4</a:t>
            </a:fld>
            <a:endParaRPr lang="en-US" dirty="0"/>
          </a:p>
        </p:txBody>
      </p:sp>
      <p:grpSp>
        <p:nvGrpSpPr>
          <p:cNvPr id="23" name="Group 22">
            <a:extLst>
              <a:ext uri="{FF2B5EF4-FFF2-40B4-BE49-F238E27FC236}">
                <a16:creationId xmlns:a16="http://schemas.microsoft.com/office/drawing/2014/main" xmlns="" id="{44AE7980-0063-40F6-AB2A-AE27EC4447D4}"/>
              </a:ext>
            </a:extLst>
          </p:cNvPr>
          <p:cNvGrpSpPr/>
          <p:nvPr/>
        </p:nvGrpSpPr>
        <p:grpSpPr>
          <a:xfrm>
            <a:off x="9637399" y="1566635"/>
            <a:ext cx="1524000" cy="2334704"/>
            <a:chOff x="9637399" y="1566635"/>
            <a:chExt cx="1524000" cy="2334704"/>
          </a:xfrm>
        </p:grpSpPr>
        <p:grpSp>
          <p:nvGrpSpPr>
            <p:cNvPr id="15" name="Group 14">
              <a:extLst>
                <a:ext uri="{FF2B5EF4-FFF2-40B4-BE49-F238E27FC236}">
                  <a16:creationId xmlns:a16="http://schemas.microsoft.com/office/drawing/2014/main" xmlns="" id="{55E2B16D-34B2-4448-A590-5D079900BDD3}"/>
                </a:ext>
              </a:extLst>
            </p:cNvPr>
            <p:cNvGrpSpPr/>
            <p:nvPr/>
          </p:nvGrpSpPr>
          <p:grpSpPr>
            <a:xfrm>
              <a:off x="9637399" y="1566635"/>
              <a:ext cx="1524000" cy="1498600"/>
              <a:chOff x="9998019" y="1563340"/>
              <a:chExt cx="1524000" cy="1498600"/>
            </a:xfrm>
          </p:grpSpPr>
          <p:pic>
            <p:nvPicPr>
              <p:cNvPr id="9" name="Graphic 8">
                <a:extLst>
                  <a:ext uri="{FF2B5EF4-FFF2-40B4-BE49-F238E27FC236}">
                    <a16:creationId xmlns:a16="http://schemas.microsoft.com/office/drawing/2014/main" xmlns="" id="{E70C12EB-9BFE-4121-89B1-4CD955138777}"/>
                  </a:ext>
                </a:extLst>
              </p:cNvPr>
              <p:cNvPicPr>
                <a:picLocks noChangeAspect="1"/>
              </p:cNvPicPr>
              <p:nvPr/>
            </p:nvPicPr>
            <p:blipFill rotWithShape="1">
              <a:blip r:embed="rId8" cstate="print">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l="29722" t="36165" r="53611" b="46872"/>
              <a:stretch/>
            </p:blipFill>
            <p:spPr>
              <a:xfrm>
                <a:off x="9998019" y="1844914"/>
                <a:ext cx="1524000" cy="872477"/>
              </a:xfrm>
              <a:prstGeom prst="rect">
                <a:avLst/>
              </a:prstGeom>
            </p:spPr>
          </p:pic>
          <p:sp>
            <p:nvSpPr>
              <p:cNvPr id="10" name="Oval 9">
                <a:extLst>
                  <a:ext uri="{FF2B5EF4-FFF2-40B4-BE49-F238E27FC236}">
                    <a16:creationId xmlns:a16="http://schemas.microsoft.com/office/drawing/2014/main" xmlns="" id="{F36E8471-FB8E-4982-8360-BFBB0FEF70AA}"/>
                  </a:ext>
                </a:extLst>
              </p:cNvPr>
              <p:cNvSpPr/>
              <p:nvPr/>
            </p:nvSpPr>
            <p:spPr>
              <a:xfrm>
                <a:off x="10010719" y="1563340"/>
                <a:ext cx="1498600" cy="1498600"/>
              </a:xfrm>
              <a:prstGeom prst="ellipse">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9" name="Straight Connector 18">
              <a:extLst>
                <a:ext uri="{FF2B5EF4-FFF2-40B4-BE49-F238E27FC236}">
                  <a16:creationId xmlns:a16="http://schemas.microsoft.com/office/drawing/2014/main" xmlns="" id="{B29322D0-3B8F-4D80-8161-791BD0DF1799}"/>
                </a:ext>
              </a:extLst>
            </p:cNvPr>
            <p:cNvCxnSpPr>
              <a:cxnSpLocks/>
            </p:cNvCxnSpPr>
            <p:nvPr/>
          </p:nvCxnSpPr>
          <p:spPr>
            <a:xfrm flipV="1">
              <a:off x="10149840" y="2717391"/>
              <a:ext cx="889000" cy="1183948"/>
            </a:xfrm>
            <a:prstGeom prst="line">
              <a:avLst/>
            </a:prstGeom>
            <a:ln w="9525">
              <a:solidFill>
                <a:schemeClr val="accent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xmlns="" id="{8F590EDB-FFA0-4152-8AE1-F659DF8BB185}"/>
                </a:ext>
              </a:extLst>
            </p:cNvPr>
            <p:cNvCxnSpPr>
              <a:endCxn id="10" idx="2"/>
            </p:cNvCxnSpPr>
            <p:nvPr/>
          </p:nvCxnSpPr>
          <p:spPr>
            <a:xfrm flipV="1">
              <a:off x="9650099" y="2315935"/>
              <a:ext cx="0" cy="1331505"/>
            </a:xfrm>
            <a:prstGeom prst="line">
              <a:avLst/>
            </a:prstGeom>
            <a:ln w="9525">
              <a:prstDash val="dash"/>
            </a:ln>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528907877"/>
      </p:ext>
    </p:extLst>
  </p:cSld>
  <p:clrMapOvr>
    <a:masterClrMapping/>
  </p:clrMapOvr>
  <mc:AlternateContent xmlns:mc="http://schemas.openxmlformats.org/markup-compatibility/2006" xmlns:p14="http://schemas.microsoft.com/office/powerpoint/2010/main">
    <mc:Choice Requires="p14">
      <p:transition spd="slow" p14:dur="2000" advTm="30621"/>
    </mc:Choice>
    <mc:Fallback xmlns="">
      <p:transition spd="slow" advTm="3062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500"/>
                                        <p:tgtEl>
                                          <p:spTgt spid="3">
                                            <p:txEl>
                                              <p:pRg st="4" end="4"/>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fade">
                                      <p:cBhvr>
                                        <p:cTn id="21" dur="500"/>
                                        <p:tgtEl>
                                          <p:spTgt spid="3">
                                            <p:txEl>
                                              <p:pRg st="5" end="5"/>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
                                            <p:txEl>
                                              <p:pRg st="8" end="8"/>
                                            </p:txEl>
                                          </p:spTgt>
                                        </p:tgtEl>
                                        <p:attrNameLst>
                                          <p:attrName>style.visibility</p:attrName>
                                        </p:attrNameLst>
                                      </p:cBhvr>
                                      <p:to>
                                        <p:strVal val="visible"/>
                                      </p:to>
                                    </p:set>
                                    <p:animEffect transition="in" filter="fade">
                                      <p:cBhvr>
                                        <p:cTn id="26" dur="500"/>
                                        <p:tgtEl>
                                          <p:spTgt spid="3">
                                            <p:txEl>
                                              <p:pRg st="8" end="8"/>
                                            </p:txEl>
                                          </p:spTgt>
                                        </p:tgtEl>
                                      </p:cBhvr>
                                    </p:animEffect>
                                  </p:childTnLst>
                                </p:cTn>
                              </p:par>
                              <p:par>
                                <p:cTn id="27" presetID="22" presetClass="exit" presetSubtype="1" fill="hold" nodeType="withEffect">
                                  <p:stCondLst>
                                    <p:cond delay="0"/>
                                  </p:stCondLst>
                                  <p:childTnLst>
                                    <p:animEffect transition="out" filter="wipe(up)">
                                      <p:cBhvr>
                                        <p:cTn id="28" dur="500"/>
                                        <p:tgtEl>
                                          <p:spTgt spid="6"/>
                                        </p:tgtEl>
                                      </p:cBhvr>
                                    </p:animEffect>
                                    <p:set>
                                      <p:cBhvr>
                                        <p:cTn id="29" dur="1" fill="hold">
                                          <p:stCondLst>
                                            <p:cond delay="499"/>
                                          </p:stCondLst>
                                        </p:cTn>
                                        <p:tgtEl>
                                          <p:spTgt spid="6"/>
                                        </p:tgtEl>
                                        <p:attrNameLst>
                                          <p:attrName>style.visibility</p:attrName>
                                        </p:attrNameLst>
                                      </p:cBhvr>
                                      <p:to>
                                        <p:strVal val="hidden"/>
                                      </p:to>
                                    </p:set>
                                  </p:childTnLst>
                                </p:cTn>
                              </p:par>
                              <p:par>
                                <p:cTn id="30" presetID="10" presetClass="exit" presetSubtype="0" fill="hold" nodeType="withEffect">
                                  <p:stCondLst>
                                    <p:cond delay="0"/>
                                  </p:stCondLst>
                                  <p:childTnLst>
                                    <p:animEffect transition="out" filter="fade">
                                      <p:cBhvr>
                                        <p:cTn id="31" dur="500"/>
                                        <p:tgtEl>
                                          <p:spTgt spid="23"/>
                                        </p:tgtEl>
                                      </p:cBhvr>
                                    </p:animEffect>
                                    <p:set>
                                      <p:cBhvr>
                                        <p:cTn id="32" dur="1" fill="hold">
                                          <p:stCondLst>
                                            <p:cond delay="499"/>
                                          </p:stCondLst>
                                        </p:cTn>
                                        <p:tgtEl>
                                          <p:spTgt spid="23"/>
                                        </p:tgtEl>
                                        <p:attrNameLst>
                                          <p:attrName>style.visibility</p:attrName>
                                        </p:attrNameLst>
                                      </p:cBhvr>
                                      <p:to>
                                        <p:strVal val="hidden"/>
                                      </p:to>
                                    </p:set>
                                  </p:childTnLst>
                                </p:cTn>
                              </p:par>
                              <p:par>
                                <p:cTn id="33" presetID="22" presetClass="entr" presetSubtype="4" fill="hold"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wipe(down)">
                                      <p:cBhvr>
                                        <p:cTn id="35" dur="500"/>
                                        <p:tgtEl>
                                          <p:spTgt spid="13"/>
                                        </p:tgtEl>
                                      </p:cBhvr>
                                    </p:animEffect>
                                  </p:childTnLst>
                                </p:cTn>
                              </p:par>
                              <p:par>
                                <p:cTn id="36" presetID="22" presetClass="entr" presetSubtype="1" fill="hold" nodeType="withEffect">
                                  <p:stCondLst>
                                    <p:cond delay="0"/>
                                  </p:stCondLst>
                                  <p:childTnLst>
                                    <p:set>
                                      <p:cBhvr>
                                        <p:cTn id="37" dur="1" fill="hold">
                                          <p:stCondLst>
                                            <p:cond delay="0"/>
                                          </p:stCondLst>
                                        </p:cTn>
                                        <p:tgtEl>
                                          <p:spTgt spid="7"/>
                                        </p:tgtEl>
                                        <p:attrNameLst>
                                          <p:attrName>style.visibility</p:attrName>
                                        </p:attrNameLst>
                                      </p:cBhvr>
                                      <p:to>
                                        <p:strVal val="visible"/>
                                      </p:to>
                                    </p:set>
                                    <p:animEffect transition="in" filter="wipe(up)">
                                      <p:cBhvr>
                                        <p:cTn id="3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6DB7393-D476-404E-8642-C018BD866D7E}"/>
              </a:ext>
            </a:extLst>
          </p:cNvPr>
          <p:cNvSpPr>
            <a:spLocks noGrp="1"/>
          </p:cNvSpPr>
          <p:nvPr>
            <p:ph type="title"/>
          </p:nvPr>
        </p:nvSpPr>
        <p:spPr>
          <a:xfrm>
            <a:off x="838200" y="365125"/>
            <a:ext cx="10515600" cy="1325563"/>
          </a:xfrm>
        </p:spPr>
        <p:txBody>
          <a:bodyPr/>
          <a:lstStyle/>
          <a:p>
            <a:r>
              <a:rPr lang="en-US" dirty="0"/>
              <a:t>Deep Learning: Best Precision?</a:t>
            </a:r>
          </a:p>
        </p:txBody>
      </p:sp>
      <p:sp>
        <p:nvSpPr>
          <p:cNvPr id="3" name="Content Placeholder 2">
            <a:extLst>
              <a:ext uri="{FF2B5EF4-FFF2-40B4-BE49-F238E27FC236}">
                <a16:creationId xmlns:a16="http://schemas.microsoft.com/office/drawing/2014/main" xmlns="" id="{7F2D9FCE-ADD2-47BA-9718-7ECE4E4061C3}"/>
              </a:ext>
            </a:extLst>
          </p:cNvPr>
          <p:cNvSpPr>
            <a:spLocks noGrp="1"/>
          </p:cNvSpPr>
          <p:nvPr>
            <p:ph idx="1"/>
          </p:nvPr>
        </p:nvSpPr>
        <p:spPr>
          <a:xfrm>
            <a:off x="838200" y="1825625"/>
            <a:ext cx="10951564" cy="4372808"/>
          </a:xfrm>
        </p:spPr>
        <p:txBody>
          <a:bodyPr>
            <a:noAutofit/>
          </a:bodyPr>
          <a:lstStyle/>
          <a:p>
            <a:pPr marL="0" indent="0">
              <a:buNone/>
            </a:pPr>
            <a:r>
              <a:rPr lang="en-US" dirty="0"/>
              <a:t>Lowering precision can </a:t>
            </a:r>
            <a:r>
              <a:rPr lang="en-US" dirty="0">
                <a:solidFill>
                  <a:srgbClr val="C00000"/>
                </a:solidFill>
              </a:rPr>
              <a:t>degrade accuracy</a:t>
            </a:r>
          </a:p>
          <a:p>
            <a:pPr marL="0" indent="0">
              <a:buNone/>
            </a:pPr>
            <a:endParaRPr lang="en-US" dirty="0"/>
          </a:p>
          <a:p>
            <a:pPr marL="0" indent="0">
              <a:buNone/>
            </a:pPr>
            <a:endParaRPr lang="en-US" sz="1600" dirty="0"/>
          </a:p>
          <a:p>
            <a:pPr marL="0" indent="0">
              <a:buNone/>
            </a:pPr>
            <a:r>
              <a:rPr lang="en-US" dirty="0"/>
              <a:t>But network re-engineering can</a:t>
            </a:r>
            <a:r>
              <a:rPr lang="en-US" dirty="0">
                <a:solidFill>
                  <a:srgbClr val="0070C0"/>
                </a:solidFill>
              </a:rPr>
              <a:t> recover accuracy</a:t>
            </a:r>
          </a:p>
          <a:p>
            <a:pPr lvl="1"/>
            <a:endParaRPr lang="en-US" sz="1600" dirty="0"/>
          </a:p>
          <a:p>
            <a:pPr lvl="1"/>
            <a:endParaRPr lang="en-US" sz="1600" dirty="0"/>
          </a:p>
          <a:p>
            <a:pPr marL="0" indent="0">
              <a:buNone/>
            </a:pPr>
            <a:r>
              <a:rPr lang="en-US" dirty="0"/>
              <a:t>Most hardware-efficient precision?</a:t>
            </a:r>
          </a:p>
          <a:p>
            <a:pPr lvl="1"/>
            <a:r>
              <a:rPr lang="en-US" dirty="0">
                <a:solidFill>
                  <a:srgbClr val="C00000"/>
                </a:solidFill>
              </a:rPr>
              <a:t>No single answer</a:t>
            </a:r>
          </a:p>
          <a:p>
            <a:pPr lvl="1"/>
            <a:r>
              <a:rPr lang="en-US" dirty="0"/>
              <a:t>Depends on </a:t>
            </a:r>
            <a:r>
              <a:rPr lang="en-US" dirty="0">
                <a:solidFill>
                  <a:srgbClr val="C00000"/>
                </a:solidFill>
              </a:rPr>
              <a:t>accuracy target, application, model …</a:t>
            </a:r>
          </a:p>
          <a:p>
            <a:pPr lvl="1"/>
            <a:r>
              <a:rPr lang="en-US" dirty="0"/>
              <a:t>Precision from </a:t>
            </a:r>
            <a:r>
              <a:rPr lang="en-US" b="1" dirty="0">
                <a:solidFill>
                  <a:srgbClr val="0070C0"/>
                </a:solidFill>
              </a:rPr>
              <a:t>4 – 9 bits </a:t>
            </a:r>
            <a:r>
              <a:rPr lang="en-US" dirty="0"/>
              <a:t>is pareto-optimal for many target accuracies</a:t>
            </a:r>
            <a:r>
              <a:rPr lang="en-US" baseline="30000" dirty="0"/>
              <a:t>1,2</a:t>
            </a:r>
          </a:p>
        </p:txBody>
      </p:sp>
      <p:sp>
        <p:nvSpPr>
          <p:cNvPr id="6" name="TextBox 5">
            <a:extLst>
              <a:ext uri="{FF2B5EF4-FFF2-40B4-BE49-F238E27FC236}">
                <a16:creationId xmlns:a16="http://schemas.microsoft.com/office/drawing/2014/main" xmlns="" id="{2D1D6C40-B907-4D82-B3EA-1C4DD2363A1B}"/>
              </a:ext>
            </a:extLst>
          </p:cNvPr>
          <p:cNvSpPr txBox="1"/>
          <p:nvPr/>
        </p:nvSpPr>
        <p:spPr>
          <a:xfrm>
            <a:off x="2599715" y="6264537"/>
            <a:ext cx="7942536" cy="400110"/>
          </a:xfrm>
          <a:prstGeom prst="rect">
            <a:avLst/>
          </a:prstGeom>
          <a:noFill/>
        </p:spPr>
        <p:txBody>
          <a:bodyPr wrap="square" rtlCol="0">
            <a:spAutoFit/>
          </a:bodyPr>
          <a:lstStyle/>
          <a:p>
            <a:pPr marL="171450" indent="-171450">
              <a:buFont typeface="+mj-lt"/>
              <a:buAutoNum type="arabicPeriod"/>
            </a:pPr>
            <a:r>
              <a:rPr lang="en-US" sz="1000" dirty="0"/>
              <a:t>J. </a:t>
            </a:r>
            <a:r>
              <a:rPr lang="en-US" sz="1000" dirty="0" err="1"/>
              <a:t>Fowers</a:t>
            </a:r>
            <a:r>
              <a:rPr lang="en-US" sz="1000" dirty="0"/>
              <a:t> et al., “A Configurable Cloud-Scale DNN Processor for Real-Time AI” in ISCA 2018</a:t>
            </a:r>
          </a:p>
          <a:p>
            <a:pPr marL="171450" indent="-171450">
              <a:buFont typeface="+mj-lt"/>
              <a:buAutoNum type="arabicPeriod"/>
            </a:pPr>
            <a:r>
              <a:rPr lang="en-US" sz="1000" dirty="0"/>
              <a:t>M. </a:t>
            </a:r>
            <a:r>
              <a:rPr lang="en-US" sz="1000" dirty="0" err="1"/>
              <a:t>Bott</a:t>
            </a:r>
            <a:r>
              <a:rPr lang="en-US" sz="1000" dirty="0"/>
              <a:t> et al., “FINN-R: An End-to-End Deep-Learning Framework for Fast Exploration of Quantized Neural </a:t>
            </a:r>
            <a:r>
              <a:rPr lang="en-US" sz="1000" dirty="0" smtClean="0"/>
              <a:t>Networks	” </a:t>
            </a:r>
            <a:r>
              <a:rPr lang="en-US" sz="1000" dirty="0"/>
              <a:t>in TRETS 2018 </a:t>
            </a:r>
          </a:p>
        </p:txBody>
      </p:sp>
      <p:sp>
        <p:nvSpPr>
          <p:cNvPr id="7" name="Slide Number Placeholder 6">
            <a:extLst>
              <a:ext uri="{FF2B5EF4-FFF2-40B4-BE49-F238E27FC236}">
                <a16:creationId xmlns:a16="http://schemas.microsoft.com/office/drawing/2014/main" xmlns="" id="{6B2F2973-E700-491E-BF2F-2D55A2A85575}"/>
              </a:ext>
            </a:extLst>
          </p:cNvPr>
          <p:cNvSpPr>
            <a:spLocks noGrp="1"/>
          </p:cNvSpPr>
          <p:nvPr>
            <p:ph type="sldNum" sz="quarter" idx="12"/>
          </p:nvPr>
        </p:nvSpPr>
        <p:spPr/>
        <p:txBody>
          <a:bodyPr/>
          <a:lstStyle/>
          <a:p>
            <a:fld id="{7F5AC743-F530-4263-8389-E45A994BFB2A}" type="slidenum">
              <a:rPr lang="en-US" smtClean="0"/>
              <a:pPr/>
              <a:t>5</a:t>
            </a:fld>
            <a:endParaRPr lang="en-US" dirty="0"/>
          </a:p>
        </p:txBody>
      </p:sp>
      <p:pic>
        <p:nvPicPr>
          <p:cNvPr id="12" name="Graphic 11">
            <a:extLst>
              <a:ext uri="{FF2B5EF4-FFF2-40B4-BE49-F238E27FC236}">
                <a16:creationId xmlns:a16="http://schemas.microsoft.com/office/drawing/2014/main" xmlns="" id="{3CCE6BA0-5E4E-4305-9DF4-74C2C1C348E0}"/>
              </a:ext>
            </a:extLst>
          </p:cNvPr>
          <p:cNvPicPr>
            <a:picLocks noChangeAspect="1"/>
          </p:cNvPicPr>
          <p:nvPr/>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l="55271" t="44880" r="20068" b="14743"/>
          <a:stretch/>
        </p:blipFill>
        <p:spPr>
          <a:xfrm>
            <a:off x="8663555" y="1976037"/>
            <a:ext cx="3045418" cy="2804713"/>
          </a:xfrm>
          <a:prstGeom prst="rect">
            <a:avLst/>
          </a:prstGeom>
        </p:spPr>
      </p:pic>
    </p:spTree>
    <p:custDataLst>
      <p:tags r:id="rId1"/>
    </p:custDataLst>
    <p:extLst>
      <p:ext uri="{BB962C8B-B14F-4D97-AF65-F5344CB8AC3E}">
        <p14:creationId xmlns:p14="http://schemas.microsoft.com/office/powerpoint/2010/main" val="4158653055"/>
      </p:ext>
    </p:extLst>
  </p:cSld>
  <p:clrMapOvr>
    <a:masterClrMapping/>
  </p:clrMapOvr>
  <mc:AlternateContent xmlns:mc="http://schemas.openxmlformats.org/markup-compatibility/2006" xmlns:p14="http://schemas.microsoft.com/office/powerpoint/2010/main">
    <mc:Choice Requires="p14">
      <p:transition spd="slow" p14:dur="2000" advTm="78937"/>
    </mc:Choice>
    <mc:Fallback xmlns="">
      <p:transition spd="slow" advTm="789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par>
                                <p:cTn id="13" presetID="16" presetClass="entr" presetSubtype="42"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barn(outHorizontal)">
                                      <p:cBhvr>
                                        <p:cTn id="15" dur="500"/>
                                        <p:tgtEl>
                                          <p:spTgt spid="1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6" end="6"/>
                                            </p:txEl>
                                          </p:spTgt>
                                        </p:tgtEl>
                                        <p:attrNameLst>
                                          <p:attrName>style.visibility</p:attrName>
                                        </p:attrNameLst>
                                      </p:cBhvr>
                                      <p:to>
                                        <p:strVal val="visible"/>
                                      </p:to>
                                    </p:set>
                                    <p:animEffect transition="in" filter="fade">
                                      <p:cBhvr>
                                        <p:cTn id="20" dur="500"/>
                                        <p:tgtEl>
                                          <p:spTgt spid="3">
                                            <p:txEl>
                                              <p:pRg st="6" end="6"/>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animEffect transition="in" filter="fade">
                                      <p:cBhvr>
                                        <p:cTn id="25" dur="500"/>
                                        <p:tgtEl>
                                          <p:spTgt spid="3">
                                            <p:txEl>
                                              <p:pRg st="7" end="7"/>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3">
                                            <p:txEl>
                                              <p:pRg st="8" end="8"/>
                                            </p:txEl>
                                          </p:spTgt>
                                        </p:tgtEl>
                                        <p:attrNameLst>
                                          <p:attrName>style.visibility</p:attrName>
                                        </p:attrNameLst>
                                      </p:cBhvr>
                                      <p:to>
                                        <p:strVal val="visible"/>
                                      </p:to>
                                    </p:set>
                                    <p:animEffect transition="in" filter="fade">
                                      <p:cBhvr>
                                        <p:cTn id="28" dur="500"/>
                                        <p:tgtEl>
                                          <p:spTgt spid="3">
                                            <p:txEl>
                                              <p:pRg st="8" end="8"/>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animEffect transition="in" filter="fade">
                                      <p:cBhvr>
                                        <p:cTn id="31" dur="500"/>
                                        <p:tgtEl>
                                          <p:spTgt spid="3">
                                            <p:txEl>
                                              <p:pRg st="9" end="9"/>
                                            </p:txEl>
                                          </p:spTgt>
                                        </p:tgtEl>
                                      </p:cBhvr>
                                    </p:animEffect>
                                  </p:childTnLst>
                                </p:cTn>
                              </p:par>
                              <p:par>
                                <p:cTn id="32" presetID="1" presetClass="entr" presetSubtype="0" fill="hold" grpId="0" nodeType="withEffect">
                                  <p:stCondLst>
                                    <p:cond delay="250"/>
                                  </p:stCondLst>
                                  <p:childTnLst>
                                    <p:set>
                                      <p:cBhvr>
                                        <p:cTn id="33" dur="1" fill="hold">
                                          <p:stCondLst>
                                            <p:cond delay="249"/>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Graphic 20">
            <a:extLst>
              <a:ext uri="{FF2B5EF4-FFF2-40B4-BE49-F238E27FC236}">
                <a16:creationId xmlns:a16="http://schemas.microsoft.com/office/drawing/2014/main" xmlns="" id="{7566B10C-1031-4ADF-A454-61316D2A244B}"/>
              </a:ext>
            </a:extLst>
          </p:cNvPr>
          <p:cNvPicPr>
            <a:picLocks noChangeAspect="1"/>
          </p:cNvPicPr>
          <p:nvPr/>
        </p:nvPicPr>
        <p:blipFill rotWithShape="1">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l="18661" t="4627" r="43634" b="2422"/>
          <a:stretch/>
        </p:blipFill>
        <p:spPr>
          <a:xfrm>
            <a:off x="8826937" y="1825625"/>
            <a:ext cx="3030501" cy="4202358"/>
          </a:xfrm>
          <a:prstGeom prst="rect">
            <a:avLst/>
          </a:prstGeom>
        </p:spPr>
      </p:pic>
      <p:sp>
        <p:nvSpPr>
          <p:cNvPr id="2" name="Title 1">
            <a:extLst>
              <a:ext uri="{FF2B5EF4-FFF2-40B4-BE49-F238E27FC236}">
                <a16:creationId xmlns:a16="http://schemas.microsoft.com/office/drawing/2014/main" xmlns="" id="{047291D1-EAE3-4657-8CC4-20BFD024712A}"/>
              </a:ext>
            </a:extLst>
          </p:cNvPr>
          <p:cNvSpPr>
            <a:spLocks noGrp="1"/>
          </p:cNvSpPr>
          <p:nvPr>
            <p:ph type="title"/>
          </p:nvPr>
        </p:nvSpPr>
        <p:spPr>
          <a:xfrm>
            <a:off x="838200" y="365125"/>
            <a:ext cx="10515600" cy="1325563"/>
          </a:xfrm>
        </p:spPr>
        <p:txBody>
          <a:bodyPr/>
          <a:lstStyle/>
          <a:p>
            <a:r>
              <a:rPr lang="en-US" dirty="0"/>
              <a:t>Low-Precision on FPGAs</a:t>
            </a:r>
          </a:p>
        </p:txBody>
      </p:sp>
      <p:sp>
        <p:nvSpPr>
          <p:cNvPr id="3" name="Content Placeholder 2">
            <a:extLst>
              <a:ext uri="{FF2B5EF4-FFF2-40B4-BE49-F238E27FC236}">
                <a16:creationId xmlns:a16="http://schemas.microsoft.com/office/drawing/2014/main" xmlns="" id="{D5DA1F8C-0053-4B42-BAB3-18EADB73BB49}"/>
              </a:ext>
            </a:extLst>
          </p:cNvPr>
          <p:cNvSpPr>
            <a:spLocks noGrp="1"/>
          </p:cNvSpPr>
          <p:nvPr>
            <p:ph idx="1"/>
          </p:nvPr>
        </p:nvSpPr>
        <p:spPr>
          <a:xfrm>
            <a:off x="831936" y="1556316"/>
            <a:ext cx="11165591" cy="4483246"/>
          </a:xfrm>
        </p:spPr>
        <p:txBody>
          <a:bodyPr>
            <a:noAutofit/>
          </a:bodyPr>
          <a:lstStyle/>
          <a:p>
            <a:r>
              <a:rPr lang="en-US" dirty="0"/>
              <a:t>FPGAs naturally adapt to precision variation</a:t>
            </a:r>
            <a:endParaRPr lang="en-US" dirty="0">
              <a:solidFill>
                <a:srgbClr val="C00000"/>
              </a:solidFill>
            </a:endParaRPr>
          </a:p>
          <a:p>
            <a:pPr lvl="1"/>
            <a:r>
              <a:rPr lang="en-US" dirty="0"/>
              <a:t>Reconfigurable</a:t>
            </a:r>
          </a:p>
          <a:p>
            <a:pPr lvl="1"/>
            <a:r>
              <a:rPr lang="en-US" dirty="0"/>
              <a:t>Variable bit-width data </a:t>
            </a:r>
            <a:r>
              <a:rPr lang="en-US" dirty="0" smtClean="0"/>
              <a:t>paths</a:t>
            </a:r>
          </a:p>
          <a:p>
            <a:pPr lvl="1"/>
            <a:r>
              <a:rPr lang="en-US" dirty="0" smtClean="0"/>
              <a:t>Advantageous to GPU</a:t>
            </a:r>
            <a:endParaRPr lang="en-US" dirty="0"/>
          </a:p>
          <a:p>
            <a:endParaRPr lang="en-US" sz="200" dirty="0"/>
          </a:p>
          <a:p>
            <a:r>
              <a:rPr lang="en-US" dirty="0"/>
              <a:t>DSPs are good for large multiplies (Ex: 18-bit)</a:t>
            </a:r>
          </a:p>
          <a:p>
            <a:pPr lvl="1"/>
            <a:r>
              <a:rPr lang="en-US" dirty="0"/>
              <a:t>Fast, compact and reasonably </a:t>
            </a:r>
            <a:r>
              <a:rPr lang="en-US" dirty="0" smtClean="0"/>
              <a:t>numerous</a:t>
            </a:r>
          </a:p>
          <a:p>
            <a:pPr lvl="2"/>
            <a:r>
              <a:rPr lang="en-US" dirty="0" err="1" smtClean="0"/>
              <a:t>18x18</a:t>
            </a:r>
            <a:r>
              <a:rPr lang="en-US" dirty="0" smtClean="0"/>
              <a:t> multiplier = 150 </a:t>
            </a:r>
            <a:r>
              <a:rPr lang="en-US" dirty="0" err="1" smtClean="0"/>
              <a:t>ALMs</a:t>
            </a:r>
            <a:endParaRPr lang="en-US" dirty="0" smtClean="0"/>
          </a:p>
          <a:p>
            <a:pPr lvl="1"/>
            <a:r>
              <a:rPr lang="en-US" dirty="0" smtClean="0"/>
              <a:t>But very limited (5% of core area in DSP-rich devices)</a:t>
            </a:r>
            <a:endParaRPr lang="en-US" dirty="0"/>
          </a:p>
          <a:p>
            <a:pPr lvl="1"/>
            <a:endParaRPr lang="en-US" sz="1000" dirty="0"/>
          </a:p>
          <a:p>
            <a:r>
              <a:rPr lang="en-US" dirty="0"/>
              <a:t>Are DSPs as good for low-precision multiplies?</a:t>
            </a:r>
          </a:p>
          <a:p>
            <a:pPr lvl="1"/>
            <a:r>
              <a:rPr lang="en-US" b="1" dirty="0">
                <a:solidFill>
                  <a:srgbClr val="0070C0"/>
                </a:solidFill>
              </a:rPr>
              <a:t>24x more 4-bit multiplies using logic blocks </a:t>
            </a:r>
            <a:endParaRPr lang="en-US" sz="2000" dirty="0"/>
          </a:p>
          <a:p>
            <a:r>
              <a:rPr lang="en-US" b="1" dirty="0"/>
              <a:t>Can logic blocks do even better at low-precision?</a:t>
            </a:r>
          </a:p>
          <a:p>
            <a:endParaRPr lang="en-US" sz="2400" dirty="0"/>
          </a:p>
        </p:txBody>
      </p:sp>
      <p:sp>
        <p:nvSpPr>
          <p:cNvPr id="4" name="Slide Number Placeholder 3">
            <a:extLst>
              <a:ext uri="{FF2B5EF4-FFF2-40B4-BE49-F238E27FC236}">
                <a16:creationId xmlns:a16="http://schemas.microsoft.com/office/drawing/2014/main" xmlns="" id="{9302C7DD-782D-45CC-B966-45FC30A4A126}"/>
              </a:ext>
            </a:extLst>
          </p:cNvPr>
          <p:cNvSpPr>
            <a:spLocks noGrp="1"/>
          </p:cNvSpPr>
          <p:nvPr>
            <p:ph type="sldNum" sz="quarter" idx="12"/>
          </p:nvPr>
        </p:nvSpPr>
        <p:spPr/>
        <p:txBody>
          <a:bodyPr/>
          <a:lstStyle/>
          <a:p>
            <a:fld id="{7F5AC743-F530-4263-8389-E45A994BFB2A}" type="slidenum">
              <a:rPr lang="en-US" smtClean="0"/>
              <a:pPr/>
              <a:t>6</a:t>
            </a:fld>
            <a:endParaRPr lang="en-US" dirty="0"/>
          </a:p>
        </p:txBody>
      </p:sp>
      <p:sp>
        <p:nvSpPr>
          <p:cNvPr id="12" name="TextBox 11">
            <a:extLst>
              <a:ext uri="{FF2B5EF4-FFF2-40B4-BE49-F238E27FC236}">
                <a16:creationId xmlns:a16="http://schemas.microsoft.com/office/drawing/2014/main" xmlns="" id="{49640912-3C72-45D6-A1DA-6C808028F2AB}"/>
              </a:ext>
            </a:extLst>
          </p:cNvPr>
          <p:cNvSpPr txBox="1"/>
          <p:nvPr/>
        </p:nvSpPr>
        <p:spPr>
          <a:xfrm>
            <a:off x="9197888" y="3449750"/>
            <a:ext cx="2367122" cy="954107"/>
          </a:xfrm>
          <a:prstGeom prst="rect">
            <a:avLst/>
          </a:prstGeom>
          <a:solidFill>
            <a:schemeClr val="bg1"/>
          </a:solidFill>
          <a:ln w="38100">
            <a:solidFill>
              <a:schemeClr val="tx1">
                <a:lumMod val="65000"/>
                <a:lumOff val="35000"/>
              </a:schemeClr>
            </a:solidFill>
          </a:ln>
          <a:effectLst>
            <a:outerShdw blurRad="50800" dist="38100" dir="2700000" algn="tl" rotWithShape="0">
              <a:prstClr val="black">
                <a:alpha val="40000"/>
              </a:prstClr>
            </a:outerShdw>
          </a:effectLst>
        </p:spPr>
        <p:txBody>
          <a:bodyPr wrap="none" rtlCol="0">
            <a:spAutoFit/>
          </a:bodyPr>
          <a:lstStyle/>
          <a:p>
            <a:pPr algn="ctr"/>
            <a:r>
              <a:rPr lang="en-US" sz="2800" b="1" dirty="0">
                <a:solidFill>
                  <a:srgbClr val="C00000"/>
                </a:solidFill>
              </a:rPr>
              <a:t>24x more 4-bit</a:t>
            </a:r>
          </a:p>
          <a:p>
            <a:pPr algn="ctr"/>
            <a:r>
              <a:rPr lang="en-US" sz="2800" b="1" dirty="0">
                <a:solidFill>
                  <a:srgbClr val="C00000"/>
                </a:solidFill>
              </a:rPr>
              <a:t>multiplies</a:t>
            </a:r>
          </a:p>
        </p:txBody>
      </p:sp>
      <p:cxnSp>
        <p:nvCxnSpPr>
          <p:cNvPr id="14" name="Straight Arrow Connector 13">
            <a:extLst>
              <a:ext uri="{FF2B5EF4-FFF2-40B4-BE49-F238E27FC236}">
                <a16:creationId xmlns:a16="http://schemas.microsoft.com/office/drawing/2014/main" xmlns="" id="{84235343-1E0D-4A3B-A68D-7A9D49873A56}"/>
              </a:ext>
            </a:extLst>
          </p:cNvPr>
          <p:cNvCxnSpPr>
            <a:cxnSpLocks/>
          </p:cNvCxnSpPr>
          <p:nvPr/>
        </p:nvCxnSpPr>
        <p:spPr>
          <a:xfrm flipH="1">
            <a:off x="10035153" y="1621963"/>
            <a:ext cx="254571" cy="53230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xmlns="" id="{3B3117C8-D3B3-47EE-9C3C-5D69BB540581}"/>
              </a:ext>
            </a:extLst>
          </p:cNvPr>
          <p:cNvSpPr txBox="1"/>
          <p:nvPr/>
        </p:nvSpPr>
        <p:spPr>
          <a:xfrm>
            <a:off x="10089528" y="1166269"/>
            <a:ext cx="1523494" cy="461665"/>
          </a:xfrm>
          <a:prstGeom prst="rect">
            <a:avLst/>
          </a:prstGeom>
          <a:noFill/>
        </p:spPr>
        <p:txBody>
          <a:bodyPr wrap="none" rtlCol="0">
            <a:spAutoFit/>
          </a:bodyPr>
          <a:lstStyle/>
          <a:p>
            <a:r>
              <a:rPr lang="en-US" sz="2400" dirty="0"/>
              <a:t>DSP blocks</a:t>
            </a:r>
          </a:p>
        </p:txBody>
      </p:sp>
      <p:cxnSp>
        <p:nvCxnSpPr>
          <p:cNvPr id="18" name="Straight Arrow Connector 17">
            <a:extLst>
              <a:ext uri="{FF2B5EF4-FFF2-40B4-BE49-F238E27FC236}">
                <a16:creationId xmlns:a16="http://schemas.microsoft.com/office/drawing/2014/main" xmlns="" id="{6A27DE35-3871-4B76-A853-334A66E05C60}"/>
              </a:ext>
            </a:extLst>
          </p:cNvPr>
          <p:cNvCxnSpPr>
            <a:cxnSpLocks/>
          </p:cNvCxnSpPr>
          <p:nvPr/>
        </p:nvCxnSpPr>
        <p:spPr>
          <a:xfrm>
            <a:off x="8974294" y="1723095"/>
            <a:ext cx="165267" cy="37063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xmlns="" id="{A5D8083A-08D5-494E-AE0B-886BA00ED3B2}"/>
              </a:ext>
            </a:extLst>
          </p:cNvPr>
          <p:cNvSpPr txBox="1"/>
          <p:nvPr/>
        </p:nvSpPr>
        <p:spPr>
          <a:xfrm>
            <a:off x="8168464" y="1249120"/>
            <a:ext cx="1611660" cy="461665"/>
          </a:xfrm>
          <a:prstGeom prst="rect">
            <a:avLst/>
          </a:prstGeom>
          <a:noFill/>
        </p:spPr>
        <p:txBody>
          <a:bodyPr wrap="none" rtlCol="0">
            <a:spAutoFit/>
          </a:bodyPr>
          <a:lstStyle/>
          <a:p>
            <a:r>
              <a:rPr lang="en-US" sz="2400" dirty="0"/>
              <a:t>logic blocks</a:t>
            </a:r>
          </a:p>
        </p:txBody>
      </p:sp>
    </p:spTree>
    <p:custDataLst>
      <p:tags r:id="rId1"/>
    </p:custDataLst>
    <p:extLst>
      <p:ext uri="{BB962C8B-B14F-4D97-AF65-F5344CB8AC3E}">
        <p14:creationId xmlns:p14="http://schemas.microsoft.com/office/powerpoint/2010/main" val="2711931933"/>
      </p:ext>
    </p:extLst>
  </p:cSld>
  <p:clrMapOvr>
    <a:masterClrMapping/>
  </p:clrMapOvr>
  <mc:AlternateContent xmlns:mc="http://schemas.openxmlformats.org/markup-compatibility/2006" xmlns:p14="http://schemas.microsoft.com/office/powerpoint/2010/main">
    <mc:Choice Requires="p14">
      <p:transition spd="slow" p14:dur="2000" advTm="68326"/>
    </mc:Choice>
    <mc:Fallback xmlns="">
      <p:transition spd="slow" advTm="6832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fade">
                                      <p:cBhvr>
                                        <p:cTn id="21" dur="500"/>
                                        <p:tgtEl>
                                          <p:spTgt spid="3">
                                            <p:txEl>
                                              <p:pRg st="5" end="5"/>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fade">
                                      <p:cBhvr>
                                        <p:cTn id="24" dur="500"/>
                                        <p:tgtEl>
                                          <p:spTgt spid="3">
                                            <p:txEl>
                                              <p:pRg st="6" end="6"/>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fade">
                                      <p:cBhvr>
                                        <p:cTn id="27" dur="500"/>
                                        <p:tgtEl>
                                          <p:spTgt spid="3">
                                            <p:txEl>
                                              <p:pRg st="7" end="7"/>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animEffect transition="in" filter="fade">
                                      <p:cBhvr>
                                        <p:cTn id="30" dur="500"/>
                                        <p:tgtEl>
                                          <p:spTgt spid="3">
                                            <p:txEl>
                                              <p:pRg st="8" end="8"/>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animEffect transition="in" filter="fade">
                                      <p:cBhvr>
                                        <p:cTn id="35" dur="500"/>
                                        <p:tgtEl>
                                          <p:spTgt spid="3">
                                            <p:txEl>
                                              <p:pRg st="10" end="10"/>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3">
                                            <p:txEl>
                                              <p:pRg st="11" end="11"/>
                                            </p:txEl>
                                          </p:spTgt>
                                        </p:tgtEl>
                                        <p:attrNameLst>
                                          <p:attrName>style.visibility</p:attrName>
                                        </p:attrNameLst>
                                      </p:cBhvr>
                                      <p:to>
                                        <p:strVal val="visible"/>
                                      </p:to>
                                    </p:set>
                                    <p:animEffect transition="in" filter="fade">
                                      <p:cBhvr>
                                        <p:cTn id="40" dur="500"/>
                                        <p:tgtEl>
                                          <p:spTgt spid="3">
                                            <p:txEl>
                                              <p:pRg st="11" end="11"/>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500"/>
                                        <p:tgtEl>
                                          <p:spTgt spid="12"/>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3">
                                            <p:txEl>
                                              <p:pRg st="12" end="12"/>
                                            </p:txEl>
                                          </p:spTgt>
                                        </p:tgtEl>
                                        <p:attrNameLst>
                                          <p:attrName>style.visibility</p:attrName>
                                        </p:attrNameLst>
                                      </p:cBhvr>
                                      <p:to>
                                        <p:strVal val="visible"/>
                                      </p:to>
                                    </p:set>
                                    <p:animEffect transition="in" filter="fade">
                                      <p:cBhvr>
                                        <p:cTn id="48"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Multiplication: DSP Blocks vs. Logic Blocks</a:t>
            </a:r>
            <a:endParaRPr lang="fa-IR" dirty="0"/>
          </a:p>
        </p:txBody>
      </p:sp>
      <p:sp>
        <p:nvSpPr>
          <p:cNvPr id="3" name="Content Placeholder 2"/>
          <p:cNvSpPr>
            <a:spLocks noGrp="1"/>
          </p:cNvSpPr>
          <p:nvPr>
            <p:ph idx="1"/>
          </p:nvPr>
        </p:nvSpPr>
        <p:spPr/>
        <p:txBody>
          <a:bodyPr/>
          <a:lstStyle/>
          <a:p>
            <a:pPr marL="171450" indent="-171450">
              <a:buFontTx/>
              <a:buChar char="-"/>
            </a:pPr>
            <a:r>
              <a:rPr lang="en-US" dirty="0" smtClean="0"/>
              <a:t>On </a:t>
            </a:r>
            <a:r>
              <a:rPr lang="en-US" dirty="0" err="1"/>
              <a:t>Arria</a:t>
            </a:r>
            <a:r>
              <a:rPr lang="en-US" dirty="0"/>
              <a:t> 10 fastest speed grade:</a:t>
            </a:r>
          </a:p>
          <a:p>
            <a:pPr marL="628650" lvl="1" indent="-171450">
              <a:buFontTx/>
              <a:buChar char="-"/>
            </a:pPr>
            <a:r>
              <a:rPr lang="en-US" dirty="0" err="1"/>
              <a:t>18x18</a:t>
            </a:r>
            <a:r>
              <a:rPr lang="en-US" dirty="0"/>
              <a:t> multiplication: </a:t>
            </a:r>
            <a:endParaRPr lang="en-US" dirty="0" smtClean="0"/>
          </a:p>
          <a:p>
            <a:pPr marL="1085850" lvl="2" indent="-171450">
              <a:buFontTx/>
              <a:buChar char="-"/>
            </a:pPr>
            <a:r>
              <a:rPr lang="en-US" dirty="0" err="1" smtClean="0"/>
              <a:t>11520x</a:t>
            </a:r>
            <a:r>
              <a:rPr lang="en-US" dirty="0" smtClean="0"/>
              <a:t> </a:t>
            </a:r>
            <a:r>
              <a:rPr lang="en-US" dirty="0"/>
              <a:t>(DSP multipliers @ 548 </a:t>
            </a:r>
            <a:r>
              <a:rPr lang="en-US" dirty="0" smtClean="0"/>
              <a:t>MHz)</a:t>
            </a:r>
          </a:p>
          <a:p>
            <a:pPr marL="1085850" lvl="2" indent="-171450">
              <a:buFontTx/>
              <a:buChar char="-"/>
            </a:pPr>
            <a:r>
              <a:rPr lang="en-US" dirty="0" err="1" smtClean="0"/>
              <a:t>17834x</a:t>
            </a:r>
            <a:r>
              <a:rPr lang="en-US" dirty="0" smtClean="0"/>
              <a:t> </a:t>
            </a:r>
            <a:r>
              <a:rPr lang="en-US" dirty="0"/>
              <a:t>(logic block multipliers @ 257 </a:t>
            </a:r>
            <a:r>
              <a:rPr lang="en-US" dirty="0" err="1" smtClean="0"/>
              <a:t>MH4</a:t>
            </a:r>
            <a:r>
              <a:rPr lang="en-US" dirty="0" smtClean="0"/>
              <a:t>)</a:t>
            </a:r>
          </a:p>
          <a:p>
            <a:pPr marL="1085850" lvl="2" indent="-171450">
              <a:buFontTx/>
              <a:buChar char="-"/>
            </a:pPr>
            <a:r>
              <a:rPr lang="en-US" dirty="0" smtClean="0">
                <a:sym typeface="Wingdings" panose="05000000000000000000" pitchFamily="2" charset="2"/>
              </a:rPr>
              <a:t> </a:t>
            </a:r>
            <a:r>
              <a:rPr lang="en-US" dirty="0" err="1" smtClean="0"/>
              <a:t>LB:DSP</a:t>
            </a:r>
            <a:r>
              <a:rPr lang="en-US" dirty="0" smtClean="0"/>
              <a:t> </a:t>
            </a:r>
            <a:r>
              <a:rPr lang="en-US" dirty="0">
                <a:sym typeface="Wingdings" panose="05000000000000000000" pitchFamily="2" charset="2"/>
              </a:rPr>
              <a:t> </a:t>
            </a:r>
            <a:r>
              <a:rPr lang="en-US" dirty="0" err="1" smtClean="0">
                <a:sym typeface="Wingdings" panose="05000000000000000000" pitchFamily="2" charset="2"/>
              </a:rPr>
              <a:t>1.55x</a:t>
            </a:r>
            <a:endParaRPr lang="en-US" dirty="0"/>
          </a:p>
          <a:p>
            <a:pPr marL="628650" lvl="1" indent="-171450">
              <a:buFontTx/>
              <a:buChar char="-"/>
            </a:pPr>
            <a:r>
              <a:rPr lang="en-US" dirty="0" err="1"/>
              <a:t>4x4</a:t>
            </a:r>
            <a:r>
              <a:rPr lang="en-US" dirty="0"/>
              <a:t> </a:t>
            </a:r>
            <a:r>
              <a:rPr lang="en-US" dirty="0" smtClean="0"/>
              <a:t>multiplication:</a:t>
            </a:r>
          </a:p>
          <a:p>
            <a:pPr marL="1085850" lvl="2" indent="-171450">
              <a:buFontTx/>
              <a:buChar char="-"/>
            </a:pPr>
            <a:r>
              <a:rPr lang="en-US" dirty="0" err="1" smtClean="0"/>
              <a:t>11520x</a:t>
            </a:r>
            <a:r>
              <a:rPr lang="en-US" dirty="0" smtClean="0"/>
              <a:t> </a:t>
            </a:r>
            <a:r>
              <a:rPr lang="en-US" dirty="0"/>
              <a:t>(DSP multipliers @ 548 MHz) </a:t>
            </a:r>
            <a:endParaRPr lang="en-US" dirty="0" smtClean="0"/>
          </a:p>
          <a:p>
            <a:pPr marL="1085850" lvl="2" indent="-171450">
              <a:buFontTx/>
              <a:buChar char="-"/>
            </a:pPr>
            <a:r>
              <a:rPr lang="en-US" dirty="0" err="1" smtClean="0"/>
              <a:t>280000x</a:t>
            </a:r>
            <a:r>
              <a:rPr lang="en-US" dirty="0" smtClean="0"/>
              <a:t> </a:t>
            </a:r>
            <a:r>
              <a:rPr lang="en-US" dirty="0"/>
              <a:t>(logic block multipliers @ 617 MHz</a:t>
            </a:r>
            <a:r>
              <a:rPr lang="en-US" dirty="0" smtClean="0"/>
              <a:t>)</a:t>
            </a:r>
          </a:p>
          <a:p>
            <a:pPr marL="1085850" lvl="2" indent="-171450">
              <a:buFontTx/>
              <a:buChar char="-"/>
            </a:pPr>
            <a:r>
              <a:rPr lang="en-US" dirty="0" err="1" smtClean="0"/>
              <a:t>LB</a:t>
            </a:r>
            <a:r>
              <a:rPr lang="en-US" dirty="0"/>
              <a:t>: DSP </a:t>
            </a:r>
            <a:r>
              <a:rPr lang="en-US" dirty="0">
                <a:sym typeface="Wingdings" panose="05000000000000000000" pitchFamily="2" charset="2"/>
              </a:rPr>
              <a:t> </a:t>
            </a:r>
            <a:r>
              <a:rPr lang="en-US" dirty="0" err="1" smtClean="0">
                <a:sym typeface="Wingdings" panose="05000000000000000000" pitchFamily="2" charset="2"/>
              </a:rPr>
              <a:t>24.3x</a:t>
            </a:r>
            <a:endParaRPr lang="fa-IR" dirty="0"/>
          </a:p>
        </p:txBody>
      </p:sp>
      <p:sp>
        <p:nvSpPr>
          <p:cNvPr id="4" name="Slide Number Placeholder 3"/>
          <p:cNvSpPr>
            <a:spLocks noGrp="1"/>
          </p:cNvSpPr>
          <p:nvPr>
            <p:ph type="sldNum" sz="quarter" idx="12"/>
          </p:nvPr>
        </p:nvSpPr>
        <p:spPr/>
        <p:txBody>
          <a:bodyPr/>
          <a:lstStyle/>
          <a:p>
            <a:fld id="{7F5AC743-F530-4263-8389-E45A994BFB2A}" type="slidenum">
              <a:rPr lang="en-US" smtClean="0"/>
              <a:pPr/>
              <a:t>7</a:t>
            </a:fld>
            <a:endParaRPr lang="en-US" dirty="0"/>
          </a:p>
        </p:txBody>
      </p:sp>
    </p:spTree>
    <p:extLst>
      <p:ext uri="{BB962C8B-B14F-4D97-AF65-F5344CB8AC3E}">
        <p14:creationId xmlns:p14="http://schemas.microsoft.com/office/powerpoint/2010/main" val="316558235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1224F8A-535C-4536-9C38-984F4DD62C71}"/>
              </a:ext>
            </a:extLst>
          </p:cNvPr>
          <p:cNvSpPr>
            <a:spLocks noGrp="1"/>
          </p:cNvSpPr>
          <p:nvPr>
            <p:ph type="title"/>
          </p:nvPr>
        </p:nvSpPr>
        <p:spPr>
          <a:xfrm>
            <a:off x="2509024" y="2766218"/>
            <a:ext cx="7173951" cy="1325563"/>
          </a:xfrm>
        </p:spPr>
        <p:txBody>
          <a:bodyPr>
            <a:noAutofit/>
          </a:bodyPr>
          <a:lstStyle/>
          <a:p>
            <a:pPr algn="ctr"/>
            <a:r>
              <a:rPr lang="en-US" sz="6000" dirty="0"/>
              <a:t>Logi</a:t>
            </a:r>
            <a:r>
              <a:rPr lang="en-US" dirty="0"/>
              <a:t>c Block Multipliers</a:t>
            </a:r>
            <a:endParaRPr lang="en-US" sz="6000" dirty="0"/>
          </a:p>
        </p:txBody>
      </p:sp>
      <p:sp>
        <p:nvSpPr>
          <p:cNvPr id="4" name="Slide Number Placeholder 3">
            <a:extLst>
              <a:ext uri="{FF2B5EF4-FFF2-40B4-BE49-F238E27FC236}">
                <a16:creationId xmlns:a16="http://schemas.microsoft.com/office/drawing/2014/main" xmlns="" id="{25CCC0D7-49C5-46F3-9792-F72859B8B084}"/>
              </a:ext>
            </a:extLst>
          </p:cNvPr>
          <p:cNvSpPr>
            <a:spLocks noGrp="1"/>
          </p:cNvSpPr>
          <p:nvPr>
            <p:ph type="sldNum" sz="quarter" idx="12"/>
          </p:nvPr>
        </p:nvSpPr>
        <p:spPr/>
        <p:txBody>
          <a:bodyPr/>
          <a:lstStyle/>
          <a:p>
            <a:fld id="{7F5AC743-F530-4263-8389-E45A994BFB2A}" type="slidenum">
              <a:rPr lang="en-US" smtClean="0"/>
              <a:pPr/>
              <a:t>8</a:t>
            </a:fld>
            <a:endParaRPr lang="en-US" dirty="0"/>
          </a:p>
        </p:txBody>
      </p:sp>
    </p:spTree>
    <p:extLst>
      <p:ext uri="{BB962C8B-B14F-4D97-AF65-F5344CB8AC3E}">
        <p14:creationId xmlns:p14="http://schemas.microsoft.com/office/powerpoint/2010/main" val="2881042577"/>
      </p:ext>
    </p:extLst>
  </p:cSld>
  <p:clrMapOvr>
    <a:masterClrMapping/>
  </p:clrMapOvr>
  <mc:AlternateContent xmlns:mc="http://schemas.openxmlformats.org/markup-compatibility/2006" xmlns:p14="http://schemas.microsoft.com/office/powerpoint/2010/main">
    <mc:Choice Requires="p14">
      <p:transition spd="slow" p14:dur="2000" advTm="13478"/>
    </mc:Choice>
    <mc:Fallback xmlns="">
      <p:transition spd="slow" advTm="13478"/>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xmlns="" id="{A042F2DA-6BE4-4457-BFBF-1453C9305473}"/>
              </a:ext>
            </a:extLst>
          </p:cNvPr>
          <p:cNvPicPr>
            <a:picLocks noChangeAspect="1"/>
          </p:cNvPicPr>
          <p:nvPr/>
        </p:nvPicPr>
        <p:blipFill rotWithShape="1">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l="15500" t="7185" r="13740" b="8105"/>
          <a:stretch/>
        </p:blipFill>
        <p:spPr>
          <a:xfrm>
            <a:off x="4980267" y="1584960"/>
            <a:ext cx="7008285" cy="4719283"/>
          </a:xfrm>
          <a:prstGeom prst="rect">
            <a:avLst/>
          </a:prstGeom>
        </p:spPr>
      </p:pic>
      <p:sp>
        <p:nvSpPr>
          <p:cNvPr id="2" name="Title 1">
            <a:extLst>
              <a:ext uri="{FF2B5EF4-FFF2-40B4-BE49-F238E27FC236}">
                <a16:creationId xmlns:a16="http://schemas.microsoft.com/office/drawing/2014/main" xmlns="" id="{D5034F9D-B6DD-404A-AC9F-33D1AB862FD4}"/>
              </a:ext>
            </a:extLst>
          </p:cNvPr>
          <p:cNvSpPr>
            <a:spLocks noGrp="1"/>
          </p:cNvSpPr>
          <p:nvPr>
            <p:ph type="title"/>
          </p:nvPr>
        </p:nvSpPr>
        <p:spPr/>
        <p:txBody>
          <a:bodyPr/>
          <a:lstStyle/>
          <a:p>
            <a:r>
              <a:rPr lang="en-US" dirty="0"/>
              <a:t>Baseline: Stratix 10-like Logic Block</a:t>
            </a:r>
          </a:p>
        </p:txBody>
      </p:sp>
      <p:sp>
        <p:nvSpPr>
          <p:cNvPr id="3" name="Content Placeholder 2">
            <a:extLst>
              <a:ext uri="{FF2B5EF4-FFF2-40B4-BE49-F238E27FC236}">
                <a16:creationId xmlns:a16="http://schemas.microsoft.com/office/drawing/2014/main" xmlns="" id="{DF5D2C04-E862-4803-9340-355251173E2B}"/>
              </a:ext>
            </a:extLst>
          </p:cNvPr>
          <p:cNvSpPr>
            <a:spLocks noGrp="1"/>
          </p:cNvSpPr>
          <p:nvPr>
            <p:ph idx="1"/>
          </p:nvPr>
        </p:nvSpPr>
        <p:spPr>
          <a:xfrm>
            <a:off x="654539" y="2412924"/>
            <a:ext cx="4536353" cy="3448897"/>
          </a:xfrm>
        </p:spPr>
        <p:txBody>
          <a:bodyPr>
            <a:normAutofit/>
          </a:bodyPr>
          <a:lstStyle/>
          <a:p>
            <a:pPr marL="0" indent="0">
              <a:buNone/>
            </a:pPr>
            <a:r>
              <a:rPr lang="en-US" dirty="0"/>
              <a:t>Architecture specs:</a:t>
            </a:r>
          </a:p>
          <a:p>
            <a:r>
              <a:rPr lang="en-US" sz="2400" dirty="0"/>
              <a:t>8 distinct inputs</a:t>
            </a:r>
          </a:p>
          <a:p>
            <a:r>
              <a:rPr lang="en-US" sz="2400" dirty="0" err="1" smtClean="0"/>
              <a:t>Fracturable</a:t>
            </a:r>
            <a:r>
              <a:rPr lang="en-US" sz="2400" dirty="0" smtClean="0"/>
              <a:t> </a:t>
            </a:r>
            <a:r>
              <a:rPr lang="en-US" sz="2400" dirty="0" err="1" smtClean="0"/>
              <a:t>LUT</a:t>
            </a:r>
            <a:r>
              <a:rPr lang="en-US" sz="2400" dirty="0" smtClean="0"/>
              <a:t>: Used as</a:t>
            </a:r>
          </a:p>
          <a:p>
            <a:pPr lvl="1"/>
            <a:r>
              <a:rPr lang="en-US" sz="2000" dirty="0" smtClean="0"/>
              <a:t>One 6-</a:t>
            </a:r>
            <a:r>
              <a:rPr lang="en-US" sz="2000" dirty="0" err="1" smtClean="0"/>
              <a:t>LUTS</a:t>
            </a:r>
            <a:endParaRPr lang="en-US" sz="2000" dirty="0" smtClean="0"/>
          </a:p>
          <a:p>
            <a:pPr lvl="1"/>
            <a:r>
              <a:rPr lang="en-US" sz="2000" dirty="0" smtClean="0"/>
              <a:t>two 4-</a:t>
            </a:r>
            <a:r>
              <a:rPr lang="en-US" sz="2000" dirty="0" err="1" smtClean="0"/>
              <a:t>LUTs</a:t>
            </a:r>
            <a:endParaRPr lang="en-US" sz="2000" dirty="0" smtClean="0"/>
          </a:p>
          <a:p>
            <a:pPr lvl="1"/>
            <a:r>
              <a:rPr lang="en-US" sz="2000" dirty="0" smtClean="0"/>
              <a:t>One 4-</a:t>
            </a:r>
            <a:r>
              <a:rPr lang="en-US" sz="2000" dirty="0" err="1" smtClean="0"/>
              <a:t>LUT</a:t>
            </a:r>
            <a:r>
              <a:rPr lang="en-US" sz="2000" dirty="0" smtClean="0"/>
              <a:t> and two 3-</a:t>
            </a:r>
            <a:r>
              <a:rPr lang="en-US" sz="2000" dirty="0" err="1" smtClean="0"/>
              <a:t>LUTs</a:t>
            </a:r>
            <a:endParaRPr lang="en-US" sz="2000" dirty="0"/>
          </a:p>
          <a:p>
            <a:r>
              <a:rPr lang="en-US" sz="2400" dirty="0"/>
              <a:t>2 bits of arithmetic</a:t>
            </a:r>
          </a:p>
          <a:p>
            <a:r>
              <a:rPr lang="en-US" sz="2400" dirty="0"/>
              <a:t>4 optionally registered outputs</a:t>
            </a:r>
          </a:p>
        </p:txBody>
      </p:sp>
      <p:sp>
        <p:nvSpPr>
          <p:cNvPr id="6" name="Rectangle 5">
            <a:extLst>
              <a:ext uri="{FF2B5EF4-FFF2-40B4-BE49-F238E27FC236}">
                <a16:creationId xmlns:a16="http://schemas.microsoft.com/office/drawing/2014/main" xmlns="" id="{5E94CF85-0081-40DE-B7D4-81079BD4C8E2}"/>
              </a:ext>
            </a:extLst>
          </p:cNvPr>
          <p:cNvSpPr/>
          <p:nvPr/>
        </p:nvSpPr>
        <p:spPr>
          <a:xfrm>
            <a:off x="5003127" y="1584961"/>
            <a:ext cx="297366" cy="4640580"/>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xmlns="" id="{E4768EC5-AB9A-4B69-AA92-AA9A76197ECD}"/>
              </a:ext>
            </a:extLst>
          </p:cNvPr>
          <p:cNvSpPr/>
          <p:nvPr/>
        </p:nvSpPr>
        <p:spPr>
          <a:xfrm>
            <a:off x="6089767" y="1840526"/>
            <a:ext cx="801742" cy="4186893"/>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xmlns="" id="{A4401487-CA76-49BB-A061-C9055D3E196A}"/>
              </a:ext>
            </a:extLst>
          </p:cNvPr>
          <p:cNvSpPr/>
          <p:nvPr/>
        </p:nvSpPr>
        <p:spPr>
          <a:xfrm>
            <a:off x="7457099" y="1690688"/>
            <a:ext cx="497809" cy="4458651"/>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xmlns="" id="{FAEE64C2-80C0-43F0-9CED-BBC819976E40}"/>
              </a:ext>
            </a:extLst>
          </p:cNvPr>
          <p:cNvSpPr/>
          <p:nvPr/>
        </p:nvSpPr>
        <p:spPr>
          <a:xfrm>
            <a:off x="8679330" y="2999492"/>
            <a:ext cx="770849" cy="322828"/>
          </a:xfrm>
          <a:prstGeom prst="ellipse">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xmlns="" id="{09E2F01B-7F09-4BAB-A420-B1A12F81A2E2}"/>
              </a:ext>
            </a:extLst>
          </p:cNvPr>
          <p:cNvSpPr/>
          <p:nvPr/>
        </p:nvSpPr>
        <p:spPr>
          <a:xfrm>
            <a:off x="11635740" y="2510229"/>
            <a:ext cx="333794" cy="3035508"/>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Slide Number Placeholder 16">
            <a:extLst>
              <a:ext uri="{FF2B5EF4-FFF2-40B4-BE49-F238E27FC236}">
                <a16:creationId xmlns:a16="http://schemas.microsoft.com/office/drawing/2014/main" xmlns="" id="{FDC766EE-1D52-4FD5-9AE3-4C9E187B3A8E}"/>
              </a:ext>
            </a:extLst>
          </p:cNvPr>
          <p:cNvSpPr>
            <a:spLocks noGrp="1"/>
          </p:cNvSpPr>
          <p:nvPr>
            <p:ph type="sldNum" sz="quarter" idx="12"/>
          </p:nvPr>
        </p:nvSpPr>
        <p:spPr/>
        <p:txBody>
          <a:bodyPr/>
          <a:lstStyle/>
          <a:p>
            <a:fld id="{7F5AC743-F530-4263-8389-E45A994BFB2A}" type="slidenum">
              <a:rPr lang="en-US" smtClean="0"/>
              <a:pPr/>
              <a:t>9</a:t>
            </a:fld>
            <a:endParaRPr lang="en-US" dirty="0"/>
          </a:p>
        </p:txBody>
      </p:sp>
      <p:sp>
        <p:nvSpPr>
          <p:cNvPr id="20" name="Oval 19">
            <a:extLst>
              <a:ext uri="{FF2B5EF4-FFF2-40B4-BE49-F238E27FC236}">
                <a16:creationId xmlns:a16="http://schemas.microsoft.com/office/drawing/2014/main" xmlns="" id="{ED1B5BCD-B00D-43CC-814C-726162014BD7}"/>
              </a:ext>
            </a:extLst>
          </p:cNvPr>
          <p:cNvSpPr/>
          <p:nvPr/>
        </p:nvSpPr>
        <p:spPr>
          <a:xfrm>
            <a:off x="9877961" y="3728015"/>
            <a:ext cx="770849" cy="322828"/>
          </a:xfrm>
          <a:prstGeom prst="ellipse">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xmlns="" id="{B7FD3DA2-4D1B-4DF6-B7B8-6740F5AD3E58}"/>
              </a:ext>
            </a:extLst>
          </p:cNvPr>
          <p:cNvSpPr/>
          <p:nvPr/>
        </p:nvSpPr>
        <p:spPr>
          <a:xfrm>
            <a:off x="8599455" y="5111626"/>
            <a:ext cx="770849" cy="322828"/>
          </a:xfrm>
          <a:prstGeom prst="ellipse">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743234330"/>
      </p:ext>
    </p:extLst>
  </p:cSld>
  <p:clrMapOvr>
    <a:masterClrMapping/>
  </p:clrMapOvr>
  <mc:AlternateContent xmlns:mc="http://schemas.openxmlformats.org/markup-compatibility/2006" xmlns:p14="http://schemas.microsoft.com/office/powerpoint/2010/main">
    <mc:Choice Requires="p14">
      <p:transition spd="slow" p14:dur="2000" advTm="36505"/>
    </mc:Choice>
    <mc:Fallback xmlns="">
      <p:transition spd="slow" advTm="3650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animEffect transition="in" filter="fade">
                                      <p:cBhvr>
                                        <p:cTn id="30" dur="500"/>
                                        <p:tgtEl>
                                          <p:spTgt spid="3">
                                            <p:txEl>
                                              <p:pRg st="5" end="5"/>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fade">
                                      <p:cBhvr>
                                        <p:cTn id="33" dur="500"/>
                                        <p:tgtEl>
                                          <p:spTgt spid="8"/>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0"/>
                                        </p:tgtEl>
                                        <p:attrNameLst>
                                          <p:attrName>style.visibility</p:attrName>
                                        </p:attrNameLst>
                                      </p:cBhvr>
                                      <p:to>
                                        <p:strVal val="visible"/>
                                      </p:to>
                                    </p:set>
                                    <p:animEffect transition="in" filter="fade">
                                      <p:cBhvr>
                                        <p:cTn id="36" dur="500"/>
                                        <p:tgtEl>
                                          <p:spTgt spid="20"/>
                                        </p:tgtEl>
                                      </p:cBhvr>
                                    </p:animEffect>
                                  </p:childTnLst>
                                </p:cTn>
                              </p:par>
                            </p:childTnLst>
                          </p:cTn>
                        </p:par>
                        <p:par>
                          <p:cTn id="37" fill="hold">
                            <p:stCondLst>
                              <p:cond delay="500"/>
                            </p:stCondLst>
                            <p:childTnLst>
                              <p:par>
                                <p:cTn id="38" presetID="10" presetClass="entr" presetSubtype="0" fill="hold" grpId="0" nodeType="afterEffect">
                                  <p:stCondLst>
                                    <p:cond delay="0"/>
                                  </p:stCondLst>
                                  <p:childTnLst>
                                    <p:set>
                                      <p:cBhvr>
                                        <p:cTn id="39" dur="1" fill="hold">
                                          <p:stCondLst>
                                            <p:cond delay="0"/>
                                          </p:stCondLst>
                                        </p:cTn>
                                        <p:tgtEl>
                                          <p:spTgt spid="13"/>
                                        </p:tgtEl>
                                        <p:attrNameLst>
                                          <p:attrName>style.visibility</p:attrName>
                                        </p:attrNameLst>
                                      </p:cBhvr>
                                      <p:to>
                                        <p:strVal val="visible"/>
                                      </p:to>
                                    </p:set>
                                    <p:animEffect transition="in" filter="fade">
                                      <p:cBhvr>
                                        <p:cTn id="40" dur="500"/>
                                        <p:tgtEl>
                                          <p:spTgt spid="13"/>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1"/>
                                        </p:tgtEl>
                                        <p:attrNameLst>
                                          <p:attrName>style.visibility</p:attrName>
                                        </p:attrNameLst>
                                      </p:cBhvr>
                                      <p:to>
                                        <p:strVal val="visible"/>
                                      </p:to>
                                    </p:set>
                                    <p:animEffect transition="in" filter="fade">
                                      <p:cBhvr>
                                        <p:cTn id="43" dur="500"/>
                                        <p:tgtEl>
                                          <p:spTgt spid="21"/>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3">
                                            <p:txEl>
                                              <p:pRg st="6" end="6"/>
                                            </p:txEl>
                                          </p:spTgt>
                                        </p:tgtEl>
                                        <p:attrNameLst>
                                          <p:attrName>style.visibility</p:attrName>
                                        </p:attrNameLst>
                                      </p:cBhvr>
                                      <p:to>
                                        <p:strVal val="visible"/>
                                      </p:to>
                                    </p:set>
                                    <p:animEffect transition="in" filter="fade">
                                      <p:cBhvr>
                                        <p:cTn id="48" dur="500"/>
                                        <p:tgtEl>
                                          <p:spTgt spid="3">
                                            <p:txEl>
                                              <p:pRg st="6" end="6"/>
                                            </p:txEl>
                                          </p:spTgt>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9"/>
                                        </p:tgtEl>
                                        <p:attrNameLst>
                                          <p:attrName>style.visibility</p:attrName>
                                        </p:attrNameLst>
                                      </p:cBhvr>
                                      <p:to>
                                        <p:strVal val="visible"/>
                                      </p:to>
                                    </p:set>
                                    <p:animEffect transition="in" filter="fade">
                                      <p:cBhvr>
                                        <p:cTn id="51" dur="500"/>
                                        <p:tgtEl>
                                          <p:spTgt spid="9"/>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3">
                                            <p:txEl>
                                              <p:pRg st="7" end="7"/>
                                            </p:txEl>
                                          </p:spTgt>
                                        </p:tgtEl>
                                        <p:attrNameLst>
                                          <p:attrName>style.visibility</p:attrName>
                                        </p:attrNameLst>
                                      </p:cBhvr>
                                      <p:to>
                                        <p:strVal val="visible"/>
                                      </p:to>
                                    </p:set>
                                    <p:animEffect transition="in" filter="fade">
                                      <p:cBhvr>
                                        <p:cTn id="56" dur="500"/>
                                        <p:tgtEl>
                                          <p:spTgt spid="3">
                                            <p:txEl>
                                              <p:pRg st="7" end="7"/>
                                            </p:txEl>
                                          </p:spTgt>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16"/>
                                        </p:tgtEl>
                                        <p:attrNameLst>
                                          <p:attrName>style.visibility</p:attrName>
                                        </p:attrNameLst>
                                      </p:cBhvr>
                                      <p:to>
                                        <p:strVal val="visible"/>
                                      </p:to>
                                    </p:set>
                                    <p:animEffect transition="in" filter="fade">
                                      <p:cBhvr>
                                        <p:cTn id="59"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9" grpId="0" animBg="1"/>
      <p:bldP spid="13" grpId="0" animBg="1"/>
      <p:bldP spid="16" grpId="0" animBg="1"/>
      <p:bldP spid="20" grpId="0" animBg="1"/>
      <p:bldP spid="21"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IMING" val="|50.7"/>
</p:tagLst>
</file>

<file path=ppt/tags/tag10.xml><?xml version="1.0" encoding="utf-8"?>
<p:tagLst xmlns:a="http://schemas.openxmlformats.org/drawingml/2006/main" xmlns:r="http://schemas.openxmlformats.org/officeDocument/2006/relationships" xmlns:p="http://schemas.openxmlformats.org/presentationml/2006/main">
  <p:tag name="TIMING" val="|3.8|13.7|12.1"/>
</p:tagLst>
</file>

<file path=ppt/tags/tag11.xml><?xml version="1.0" encoding="utf-8"?>
<p:tagLst xmlns:a="http://schemas.openxmlformats.org/drawingml/2006/main" xmlns:r="http://schemas.openxmlformats.org/officeDocument/2006/relationships" xmlns:p="http://schemas.openxmlformats.org/presentationml/2006/main">
  <p:tag name="TIMING" val="|6.4|1.9|7.5|10|13.8"/>
</p:tagLst>
</file>

<file path=ppt/tags/tag12.xml><?xml version="1.0" encoding="utf-8"?>
<p:tagLst xmlns:a="http://schemas.openxmlformats.org/drawingml/2006/main" xmlns:r="http://schemas.openxmlformats.org/officeDocument/2006/relationships" xmlns:p="http://schemas.openxmlformats.org/presentationml/2006/main">
  <p:tag name="TIMING" val="|6.1|10.2"/>
</p:tagLst>
</file>

<file path=ppt/tags/tag13.xml><?xml version="1.0" encoding="utf-8"?>
<p:tagLst xmlns:a="http://schemas.openxmlformats.org/drawingml/2006/main" xmlns:r="http://schemas.openxmlformats.org/officeDocument/2006/relationships" xmlns:p="http://schemas.openxmlformats.org/presentationml/2006/main">
  <p:tag name="TIMING" val="|6.4|1|8.9|22.3|2.9"/>
</p:tagLst>
</file>

<file path=ppt/tags/tag14.xml><?xml version="1.0" encoding="utf-8"?>
<p:tagLst xmlns:a="http://schemas.openxmlformats.org/drawingml/2006/main" xmlns:r="http://schemas.openxmlformats.org/officeDocument/2006/relationships" xmlns:p="http://schemas.openxmlformats.org/presentationml/2006/main">
  <p:tag name="TIMING" val="|10.9|5.6|3.3"/>
</p:tagLst>
</file>

<file path=ppt/tags/tag15.xml><?xml version="1.0" encoding="utf-8"?>
<p:tagLst xmlns:a="http://schemas.openxmlformats.org/drawingml/2006/main" xmlns:r="http://schemas.openxmlformats.org/officeDocument/2006/relationships" xmlns:p="http://schemas.openxmlformats.org/presentationml/2006/main">
  <p:tag name="TIMING" val="|1.6|2.8|12.8|6.4|21.6"/>
</p:tagLst>
</file>

<file path=ppt/tags/tag16.xml><?xml version="1.0" encoding="utf-8"?>
<p:tagLst xmlns:a="http://schemas.openxmlformats.org/drawingml/2006/main" xmlns:r="http://schemas.openxmlformats.org/officeDocument/2006/relationships" xmlns:p="http://schemas.openxmlformats.org/presentationml/2006/main">
  <p:tag name="TIMING" val="|6.4|1.9|7.5|10|13.8"/>
</p:tagLst>
</file>

<file path=ppt/tags/tag17.xml><?xml version="1.0" encoding="utf-8"?>
<p:tagLst xmlns:a="http://schemas.openxmlformats.org/drawingml/2006/main" xmlns:r="http://schemas.openxmlformats.org/officeDocument/2006/relationships" xmlns:p="http://schemas.openxmlformats.org/presentationml/2006/main">
  <p:tag name="TIMING" val="|6.4|1|8.9|22.3|2.9"/>
</p:tagLst>
</file>

<file path=ppt/tags/tag18.xml><?xml version="1.0" encoding="utf-8"?>
<p:tagLst xmlns:a="http://schemas.openxmlformats.org/drawingml/2006/main" xmlns:r="http://schemas.openxmlformats.org/officeDocument/2006/relationships" xmlns:p="http://schemas.openxmlformats.org/presentationml/2006/main">
  <p:tag name="TIMING" val="|4|9.7|7.7|6.7|19.1|13.2"/>
</p:tagLst>
</file>

<file path=ppt/tags/tag2.xml><?xml version="1.0" encoding="utf-8"?>
<p:tagLst xmlns:a="http://schemas.openxmlformats.org/drawingml/2006/main" xmlns:r="http://schemas.openxmlformats.org/officeDocument/2006/relationships" xmlns:p="http://schemas.openxmlformats.org/presentationml/2006/main">
  <p:tag name="TIMING" val="|26.4|1.9|26.3"/>
</p:tagLst>
</file>

<file path=ppt/tags/tag3.xml><?xml version="1.0" encoding="utf-8"?>
<p:tagLst xmlns:a="http://schemas.openxmlformats.org/drawingml/2006/main" xmlns:r="http://schemas.openxmlformats.org/officeDocument/2006/relationships" xmlns:p="http://schemas.openxmlformats.org/presentationml/2006/main">
  <p:tag name="TIMING" val="|4|7.4|2.5|2.6|4.9|4.4"/>
</p:tagLst>
</file>

<file path=ppt/tags/tag4.xml><?xml version="1.0" encoding="utf-8"?>
<p:tagLst xmlns:a="http://schemas.openxmlformats.org/drawingml/2006/main" xmlns:r="http://schemas.openxmlformats.org/officeDocument/2006/relationships" xmlns:p="http://schemas.openxmlformats.org/presentationml/2006/main">
  <p:tag name="TIMING" val="|1.6|9.2|8.2|8.7|11.7|9.1|2|12.3"/>
</p:tagLst>
</file>

<file path=ppt/tags/tag5.xml><?xml version="1.0" encoding="utf-8"?>
<p:tagLst xmlns:a="http://schemas.openxmlformats.org/drawingml/2006/main" xmlns:r="http://schemas.openxmlformats.org/officeDocument/2006/relationships" xmlns:p="http://schemas.openxmlformats.org/presentationml/2006/main">
  <p:tag name="TIMING" val="|3|5|1.8|1.9|14.6|8.8|7.4|8.8|14.8"/>
</p:tagLst>
</file>

<file path=ppt/tags/tag6.xml><?xml version="1.0" encoding="utf-8"?>
<p:tagLst xmlns:a="http://schemas.openxmlformats.org/drawingml/2006/main" xmlns:r="http://schemas.openxmlformats.org/officeDocument/2006/relationships" xmlns:p="http://schemas.openxmlformats.org/presentationml/2006/main">
  <p:tag name="TIMING" val="|12.9|3.8|3.7|7.5|5.5"/>
</p:tagLst>
</file>

<file path=ppt/tags/tag7.xml><?xml version="1.0" encoding="utf-8"?>
<p:tagLst xmlns:a="http://schemas.openxmlformats.org/drawingml/2006/main" xmlns:r="http://schemas.openxmlformats.org/officeDocument/2006/relationships" xmlns:p="http://schemas.openxmlformats.org/presentationml/2006/main">
  <p:tag name="TIMING" val="|7.4|10.1"/>
</p:tagLst>
</file>

<file path=ppt/tags/tag8.xml><?xml version="1.0" encoding="utf-8"?>
<p:tagLst xmlns:a="http://schemas.openxmlformats.org/drawingml/2006/main" xmlns:r="http://schemas.openxmlformats.org/officeDocument/2006/relationships" xmlns:p="http://schemas.openxmlformats.org/presentationml/2006/main">
  <p:tag name="TIMING" val="|3.1|5|12.5|9.3|5.5|3.8"/>
</p:tagLst>
</file>

<file path=ppt/tags/tag9.xml><?xml version="1.0" encoding="utf-8"?>
<p:tagLst xmlns:a="http://schemas.openxmlformats.org/drawingml/2006/main" xmlns:r="http://schemas.openxmlformats.org/officeDocument/2006/relationships" xmlns:p="http://schemas.openxmlformats.org/presentationml/2006/main">
  <p:tag name="TIMING" val="|8.1|1.9|14.2"/>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16964</TotalTime>
  <Words>2258</Words>
  <Application>Microsoft Office PowerPoint</Application>
  <PresentationFormat>Widescreen</PresentationFormat>
  <Paragraphs>263</Paragraphs>
  <Slides>24</Slides>
  <Notes>19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24</vt:i4>
      </vt:variant>
    </vt:vector>
  </HeadingPairs>
  <TitlesOfParts>
    <vt:vector size="30" baseType="lpstr">
      <vt:lpstr>Arial</vt:lpstr>
      <vt:lpstr>Calibri</vt:lpstr>
      <vt:lpstr>Calibri Light</vt:lpstr>
      <vt:lpstr>Times New Roman</vt:lpstr>
      <vt:lpstr>Wingdings</vt:lpstr>
      <vt:lpstr>Office Theme</vt:lpstr>
      <vt:lpstr>Math Doesn’t Have to be Hard:  Logic Block Architectures to Enhance Low-Precision Multiply-Accumulate on FPGAs</vt:lpstr>
      <vt:lpstr>Can FPGAs do better?</vt:lpstr>
      <vt:lpstr>Deep Learning: Accuracy vs. Compute</vt:lpstr>
      <vt:lpstr>Efficient Inference: Low-Precision DNNs</vt:lpstr>
      <vt:lpstr>Deep Learning: Best Precision?</vt:lpstr>
      <vt:lpstr>Low-Precision on FPGAs</vt:lpstr>
      <vt:lpstr>Multiplication: DSP Blocks vs. Logic Blocks</vt:lpstr>
      <vt:lpstr>Logic Block Multipliers</vt:lpstr>
      <vt:lpstr>Baseline: Stratix 10-like Logic Block</vt:lpstr>
      <vt:lpstr>Multiplication Operation</vt:lpstr>
      <vt:lpstr>Stratix-10: Unsigned 4-bit Multiplier Mapping</vt:lpstr>
      <vt:lpstr>Stratix-10: Perfect Resource Utilization?</vt:lpstr>
      <vt:lpstr>Proposed Architectures</vt:lpstr>
      <vt:lpstr>Design Constraints</vt:lpstr>
      <vt:lpstr>Extra Carry Chain Architecture</vt:lpstr>
      <vt:lpstr>Extra CC: Unsigned 4-bit Multiplier Mapping</vt:lpstr>
      <vt:lpstr>Extra CC: Unsigned 4-bit Multiplier Mapping</vt:lpstr>
      <vt:lpstr>4-bit Adder Architecture</vt:lpstr>
      <vt:lpstr>4b Adder: Unsigned 4-bit Multiplier Mapping</vt:lpstr>
      <vt:lpstr>Shadow Multiplier Architecture</vt:lpstr>
      <vt:lpstr>Recap: Proposed Architectures</vt:lpstr>
      <vt:lpstr>Extra Carry Chain Architecture</vt:lpstr>
      <vt:lpstr>4-bit Adder Architecture</vt:lpstr>
      <vt:lpstr>Summary</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Mohamed El Dafrawy</dc:creator>
  <cp:lastModifiedBy>M msz</cp:lastModifiedBy>
  <cp:revision>92</cp:revision>
  <dcterms:created xsi:type="dcterms:W3CDTF">2019-02-06T23:32:53Z</dcterms:created>
  <dcterms:modified xsi:type="dcterms:W3CDTF">2022-04-16T14:09:28Z</dcterms:modified>
</cp:coreProperties>
</file>